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35"/>
  </p:notesMasterIdLst>
  <p:sldIdLst>
    <p:sldId id="268" r:id="rId5"/>
    <p:sldId id="2147471420" r:id="rId6"/>
    <p:sldId id="2147471463" r:id="rId7"/>
    <p:sldId id="2147471462" r:id="rId8"/>
    <p:sldId id="2147471464" r:id="rId9"/>
    <p:sldId id="2147471465" r:id="rId10"/>
    <p:sldId id="2147471466" r:id="rId11"/>
    <p:sldId id="2147471467" r:id="rId12"/>
    <p:sldId id="2147471468" r:id="rId13"/>
    <p:sldId id="2147471472" r:id="rId14"/>
    <p:sldId id="2147471469" r:id="rId15"/>
    <p:sldId id="2147471487" r:id="rId16"/>
    <p:sldId id="2147471479" r:id="rId17"/>
    <p:sldId id="2147471492" r:id="rId18"/>
    <p:sldId id="2147471482" r:id="rId19"/>
    <p:sldId id="2147471477" r:id="rId20"/>
    <p:sldId id="277" r:id="rId21"/>
    <p:sldId id="278" r:id="rId22"/>
    <p:sldId id="2147471488" r:id="rId23"/>
    <p:sldId id="2147471489" r:id="rId24"/>
    <p:sldId id="2147471480" r:id="rId25"/>
    <p:sldId id="2147471486" r:id="rId26"/>
    <p:sldId id="2147471475" r:id="rId27"/>
    <p:sldId id="2147471460" r:id="rId28"/>
    <p:sldId id="2147471459" r:id="rId29"/>
    <p:sldId id="2147471491" r:id="rId30"/>
    <p:sldId id="2147471490" r:id="rId31"/>
    <p:sldId id="2147471485" r:id="rId32"/>
    <p:sldId id="2147471481" r:id="rId33"/>
    <p:sldId id="21474714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FA7207-293F-44DE-8846-06C80B813B04}">
          <p14:sldIdLst>
            <p14:sldId id="268"/>
            <p14:sldId id="2147471420"/>
            <p14:sldId id="2147471463"/>
            <p14:sldId id="2147471462"/>
            <p14:sldId id="2147471464"/>
            <p14:sldId id="2147471465"/>
            <p14:sldId id="2147471466"/>
            <p14:sldId id="2147471467"/>
            <p14:sldId id="2147471468"/>
            <p14:sldId id="2147471472"/>
            <p14:sldId id="2147471469"/>
            <p14:sldId id="2147471487"/>
            <p14:sldId id="2147471479"/>
            <p14:sldId id="2147471492"/>
            <p14:sldId id="2147471482"/>
            <p14:sldId id="2147471477"/>
            <p14:sldId id="277"/>
            <p14:sldId id="278"/>
            <p14:sldId id="2147471488"/>
            <p14:sldId id="2147471489"/>
            <p14:sldId id="2147471480"/>
            <p14:sldId id="2147471486"/>
            <p14:sldId id="2147471475"/>
            <p14:sldId id="2147471460"/>
            <p14:sldId id="2147471459"/>
            <p14:sldId id="2147471491"/>
            <p14:sldId id="2147471490"/>
            <p14:sldId id="2147471485"/>
            <p14:sldId id="2147471481"/>
            <p14:sldId id="21474714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0F830F-DE8D-3503-B575-2FD406283606}" name="Younger, Helen" initials="YH" userId="S::helen.younger@cumbria.gov.uk::9f196a6c-fa84-4b36-be05-1db97339080a" providerId="AD"/>
  <p188:author id="{3A187481-EB8E-A396-BBAF-16E34D012CC0}" name="Younger, Helen" initials="YH" userId="Younger, Hele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699"/>
    <a:srgbClr val="626274"/>
    <a:srgbClr val="343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8B887-3F00-7D85-283A-12A1885FC249}" v="37" dt="2025-04-04T10:24:26.216"/>
    <p1510:client id="{E2CA4D32-E250-403B-FF7D-200400EBF1AB}" v="13" dt="2025-04-04T10:12:45.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BB076-954C-4AB5-A7BD-76E88947E3B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122FC6A0-8EF4-49D2-B471-C3D6CE285155}">
      <dgm:prSet phldrT="[Text]"/>
      <dgm:spPr/>
      <dgm:t>
        <a:bodyPr/>
        <a:lstStyle/>
        <a:p>
          <a:r>
            <a:rPr lang="en-GB"/>
            <a:t>TM set up</a:t>
          </a:r>
        </a:p>
      </dgm:t>
    </dgm:pt>
    <dgm:pt modelId="{769A3644-4887-492D-8A72-A090D71734AB}" type="parTrans" cxnId="{89EDF53E-733B-4B1C-B053-2EE6E8252B2A}">
      <dgm:prSet/>
      <dgm:spPr/>
      <dgm:t>
        <a:bodyPr/>
        <a:lstStyle/>
        <a:p>
          <a:endParaRPr lang="en-GB"/>
        </a:p>
      </dgm:t>
    </dgm:pt>
    <dgm:pt modelId="{61B50952-7342-48E7-B3E2-A0FAAF9A0AA2}" type="sibTrans" cxnId="{89EDF53E-733B-4B1C-B053-2EE6E8252B2A}">
      <dgm:prSet/>
      <dgm:spPr/>
      <dgm:t>
        <a:bodyPr/>
        <a:lstStyle/>
        <a:p>
          <a:endParaRPr lang="en-GB"/>
        </a:p>
      </dgm:t>
    </dgm:pt>
    <dgm:pt modelId="{26CAB940-CF05-4387-9D61-C52D9195C736}">
      <dgm:prSet phldrT="[Text]"/>
      <dgm:spPr/>
      <dgm:t>
        <a:bodyPr/>
        <a:lstStyle/>
        <a:p>
          <a:r>
            <a:rPr lang="en-GB"/>
            <a:t>Excavation </a:t>
          </a:r>
        </a:p>
      </dgm:t>
    </dgm:pt>
    <dgm:pt modelId="{D76A77DC-0FA4-4750-8F21-995878B04DA7}" type="parTrans" cxnId="{D2FA30A5-4054-404D-BEA6-6A4C2071A061}">
      <dgm:prSet/>
      <dgm:spPr/>
      <dgm:t>
        <a:bodyPr/>
        <a:lstStyle/>
        <a:p>
          <a:endParaRPr lang="en-GB"/>
        </a:p>
      </dgm:t>
    </dgm:pt>
    <dgm:pt modelId="{14123B5F-ED7C-41DA-B269-B53E7B2FC636}" type="sibTrans" cxnId="{D2FA30A5-4054-404D-BEA6-6A4C2071A061}">
      <dgm:prSet/>
      <dgm:spPr/>
      <dgm:t>
        <a:bodyPr/>
        <a:lstStyle/>
        <a:p>
          <a:endParaRPr lang="en-GB"/>
        </a:p>
      </dgm:t>
    </dgm:pt>
    <dgm:pt modelId="{552E9684-9F0D-45BF-B213-16274A4341CF}">
      <dgm:prSet phldrT="[Text]"/>
      <dgm:spPr/>
      <dgm:t>
        <a:bodyPr/>
        <a:lstStyle/>
        <a:p>
          <a:r>
            <a:rPr lang="en-GB"/>
            <a:t>Engineers</a:t>
          </a:r>
        </a:p>
      </dgm:t>
    </dgm:pt>
    <dgm:pt modelId="{2150E4F4-CC7F-4908-874D-9CD8A25A90DB}" type="parTrans" cxnId="{DBDC4DDB-44C3-42B2-AD99-58E1E536C88D}">
      <dgm:prSet/>
      <dgm:spPr/>
      <dgm:t>
        <a:bodyPr/>
        <a:lstStyle/>
        <a:p>
          <a:endParaRPr lang="en-GB"/>
        </a:p>
      </dgm:t>
    </dgm:pt>
    <dgm:pt modelId="{D9A363D2-3FE8-428E-9802-0BA4D0735B2C}" type="sibTrans" cxnId="{DBDC4DDB-44C3-42B2-AD99-58E1E536C88D}">
      <dgm:prSet/>
      <dgm:spPr/>
      <dgm:t>
        <a:bodyPr/>
        <a:lstStyle/>
        <a:p>
          <a:endParaRPr lang="en-GB"/>
        </a:p>
      </dgm:t>
    </dgm:pt>
    <dgm:pt modelId="{37D5EADB-7A2B-40B6-A20B-BA8C1317A966}">
      <dgm:prSet phldrT="[Text]"/>
      <dgm:spPr/>
      <dgm:t>
        <a:bodyPr/>
        <a:lstStyle/>
        <a:p>
          <a:r>
            <a:rPr lang="en-GB"/>
            <a:t>Unbound material </a:t>
          </a:r>
        </a:p>
      </dgm:t>
    </dgm:pt>
    <dgm:pt modelId="{42F5CFB7-4134-4411-8FC3-4534B3896201}" type="parTrans" cxnId="{574992DF-1FB6-409C-A931-15FA5AF19B1D}">
      <dgm:prSet/>
      <dgm:spPr/>
      <dgm:t>
        <a:bodyPr/>
        <a:lstStyle/>
        <a:p>
          <a:endParaRPr lang="en-GB"/>
        </a:p>
      </dgm:t>
    </dgm:pt>
    <dgm:pt modelId="{1263BE10-C1D4-42B7-A21C-50624E581D86}" type="sibTrans" cxnId="{574992DF-1FB6-409C-A931-15FA5AF19B1D}">
      <dgm:prSet/>
      <dgm:spPr/>
      <dgm:t>
        <a:bodyPr/>
        <a:lstStyle/>
        <a:p>
          <a:endParaRPr lang="en-GB"/>
        </a:p>
      </dgm:t>
    </dgm:pt>
    <dgm:pt modelId="{42A371B9-3DD8-4D4C-B04D-576A626967A4}">
      <dgm:prSet phldrT="[Text]"/>
      <dgm:spPr/>
      <dgm:t>
        <a:bodyPr/>
        <a:lstStyle/>
        <a:p>
          <a:r>
            <a:rPr lang="en-GB"/>
            <a:t>Tarmac</a:t>
          </a:r>
        </a:p>
      </dgm:t>
    </dgm:pt>
    <dgm:pt modelId="{EAC60A7F-2787-47BA-907F-9B17156A8F5F}" type="parTrans" cxnId="{795D9BE4-7EAD-4143-8739-70E00BCC67FA}">
      <dgm:prSet/>
      <dgm:spPr/>
      <dgm:t>
        <a:bodyPr/>
        <a:lstStyle/>
        <a:p>
          <a:endParaRPr lang="en-GB"/>
        </a:p>
      </dgm:t>
    </dgm:pt>
    <dgm:pt modelId="{56DC820D-DE82-4836-A6E3-6C7FED494597}" type="sibTrans" cxnId="{795D9BE4-7EAD-4143-8739-70E00BCC67FA}">
      <dgm:prSet/>
      <dgm:spPr/>
      <dgm:t>
        <a:bodyPr/>
        <a:lstStyle/>
        <a:p>
          <a:endParaRPr lang="en-GB"/>
        </a:p>
      </dgm:t>
    </dgm:pt>
    <dgm:pt modelId="{A3AFDAB6-5238-467A-B65F-B2C8D1CEE1D4}" type="pres">
      <dgm:prSet presAssocID="{C7ABB076-954C-4AB5-A7BD-76E88947E3BE}" presName="cycle" presStyleCnt="0">
        <dgm:presLayoutVars>
          <dgm:dir/>
          <dgm:resizeHandles val="exact"/>
        </dgm:presLayoutVars>
      </dgm:prSet>
      <dgm:spPr/>
    </dgm:pt>
    <dgm:pt modelId="{8A79BC1D-9B9C-4A52-8A3A-0CEADC67F4BD}" type="pres">
      <dgm:prSet presAssocID="{122FC6A0-8EF4-49D2-B471-C3D6CE285155}" presName="node" presStyleLbl="node1" presStyleIdx="0" presStyleCnt="5">
        <dgm:presLayoutVars>
          <dgm:bulletEnabled val="1"/>
        </dgm:presLayoutVars>
      </dgm:prSet>
      <dgm:spPr/>
    </dgm:pt>
    <dgm:pt modelId="{851C6A5D-6754-40ED-825E-C81D61ADB42C}" type="pres">
      <dgm:prSet presAssocID="{122FC6A0-8EF4-49D2-B471-C3D6CE285155}" presName="spNode" presStyleCnt="0"/>
      <dgm:spPr/>
    </dgm:pt>
    <dgm:pt modelId="{702C228C-47B1-4B72-B1CF-C1B2D4BCC04C}" type="pres">
      <dgm:prSet presAssocID="{61B50952-7342-48E7-B3E2-A0FAAF9A0AA2}" presName="sibTrans" presStyleLbl="sibTrans1D1" presStyleIdx="0" presStyleCnt="5"/>
      <dgm:spPr/>
    </dgm:pt>
    <dgm:pt modelId="{CC34640B-29F9-4C7B-8D24-19023913FEC8}" type="pres">
      <dgm:prSet presAssocID="{26CAB940-CF05-4387-9D61-C52D9195C736}" presName="node" presStyleLbl="node1" presStyleIdx="1" presStyleCnt="5">
        <dgm:presLayoutVars>
          <dgm:bulletEnabled val="1"/>
        </dgm:presLayoutVars>
      </dgm:prSet>
      <dgm:spPr/>
    </dgm:pt>
    <dgm:pt modelId="{8CF55AEA-2F3F-487B-85C8-193B8F9DD349}" type="pres">
      <dgm:prSet presAssocID="{26CAB940-CF05-4387-9D61-C52D9195C736}" presName="spNode" presStyleCnt="0"/>
      <dgm:spPr/>
    </dgm:pt>
    <dgm:pt modelId="{B58D02EB-3CF7-4470-8A7D-694BB95959D7}" type="pres">
      <dgm:prSet presAssocID="{14123B5F-ED7C-41DA-B269-B53E7B2FC636}" presName="sibTrans" presStyleLbl="sibTrans1D1" presStyleIdx="1" presStyleCnt="5"/>
      <dgm:spPr/>
    </dgm:pt>
    <dgm:pt modelId="{0071D09B-D6C2-4988-B676-B258BF06CB63}" type="pres">
      <dgm:prSet presAssocID="{552E9684-9F0D-45BF-B213-16274A4341CF}" presName="node" presStyleLbl="node1" presStyleIdx="2" presStyleCnt="5">
        <dgm:presLayoutVars>
          <dgm:bulletEnabled val="1"/>
        </dgm:presLayoutVars>
      </dgm:prSet>
      <dgm:spPr/>
    </dgm:pt>
    <dgm:pt modelId="{B90F68B6-DE64-4BEF-97A1-A919B20769B2}" type="pres">
      <dgm:prSet presAssocID="{552E9684-9F0D-45BF-B213-16274A4341CF}" presName="spNode" presStyleCnt="0"/>
      <dgm:spPr/>
    </dgm:pt>
    <dgm:pt modelId="{090C2385-0AF9-42C1-B361-16954496B29D}" type="pres">
      <dgm:prSet presAssocID="{D9A363D2-3FE8-428E-9802-0BA4D0735B2C}" presName="sibTrans" presStyleLbl="sibTrans1D1" presStyleIdx="2" presStyleCnt="5"/>
      <dgm:spPr/>
    </dgm:pt>
    <dgm:pt modelId="{F89D2815-5DD5-420E-B856-D17B401D9FC1}" type="pres">
      <dgm:prSet presAssocID="{37D5EADB-7A2B-40B6-A20B-BA8C1317A966}" presName="node" presStyleLbl="node1" presStyleIdx="3" presStyleCnt="5">
        <dgm:presLayoutVars>
          <dgm:bulletEnabled val="1"/>
        </dgm:presLayoutVars>
      </dgm:prSet>
      <dgm:spPr/>
    </dgm:pt>
    <dgm:pt modelId="{8DB6190C-E3F0-4C39-9DBD-A973DF9439C8}" type="pres">
      <dgm:prSet presAssocID="{37D5EADB-7A2B-40B6-A20B-BA8C1317A966}" presName="spNode" presStyleCnt="0"/>
      <dgm:spPr/>
    </dgm:pt>
    <dgm:pt modelId="{B3D5C1E4-9769-4147-BB13-8F178D8EC7F8}" type="pres">
      <dgm:prSet presAssocID="{1263BE10-C1D4-42B7-A21C-50624E581D86}" presName="sibTrans" presStyleLbl="sibTrans1D1" presStyleIdx="3" presStyleCnt="5"/>
      <dgm:spPr/>
    </dgm:pt>
    <dgm:pt modelId="{8F928A4C-F714-4397-8B78-B730DDC0A818}" type="pres">
      <dgm:prSet presAssocID="{42A371B9-3DD8-4D4C-B04D-576A626967A4}" presName="node" presStyleLbl="node1" presStyleIdx="4" presStyleCnt="5">
        <dgm:presLayoutVars>
          <dgm:bulletEnabled val="1"/>
        </dgm:presLayoutVars>
      </dgm:prSet>
      <dgm:spPr/>
    </dgm:pt>
    <dgm:pt modelId="{7400DEDB-EF1C-4D1C-BA88-CACDEF010D2A}" type="pres">
      <dgm:prSet presAssocID="{42A371B9-3DD8-4D4C-B04D-576A626967A4}" presName="spNode" presStyleCnt="0"/>
      <dgm:spPr/>
    </dgm:pt>
    <dgm:pt modelId="{A2E504FA-DB37-42FC-BB16-E80012295067}" type="pres">
      <dgm:prSet presAssocID="{56DC820D-DE82-4836-A6E3-6C7FED494597}" presName="sibTrans" presStyleLbl="sibTrans1D1" presStyleIdx="4" presStyleCnt="5"/>
      <dgm:spPr/>
    </dgm:pt>
  </dgm:ptLst>
  <dgm:cxnLst>
    <dgm:cxn modelId="{2AB13601-9C57-40EB-B358-C6B5C16A1659}" type="presOf" srcId="{D9A363D2-3FE8-428E-9802-0BA4D0735B2C}" destId="{090C2385-0AF9-42C1-B361-16954496B29D}" srcOrd="0" destOrd="0" presId="urn:microsoft.com/office/officeart/2005/8/layout/cycle5"/>
    <dgm:cxn modelId="{60DF7D15-4B60-45DE-A8F3-ADB846D0330D}" type="presOf" srcId="{14123B5F-ED7C-41DA-B269-B53E7B2FC636}" destId="{B58D02EB-3CF7-4470-8A7D-694BB95959D7}" srcOrd="0" destOrd="0" presId="urn:microsoft.com/office/officeart/2005/8/layout/cycle5"/>
    <dgm:cxn modelId="{EC982C18-CBDD-4483-9AC9-8A5F74188F42}" type="presOf" srcId="{552E9684-9F0D-45BF-B213-16274A4341CF}" destId="{0071D09B-D6C2-4988-B676-B258BF06CB63}" srcOrd="0" destOrd="0" presId="urn:microsoft.com/office/officeart/2005/8/layout/cycle5"/>
    <dgm:cxn modelId="{A76F8525-D21C-4CBE-99B4-B0563AA2AEE0}" type="presOf" srcId="{C7ABB076-954C-4AB5-A7BD-76E88947E3BE}" destId="{A3AFDAB6-5238-467A-B65F-B2C8D1CEE1D4}" srcOrd="0" destOrd="0" presId="urn:microsoft.com/office/officeart/2005/8/layout/cycle5"/>
    <dgm:cxn modelId="{89EDF53E-733B-4B1C-B053-2EE6E8252B2A}" srcId="{C7ABB076-954C-4AB5-A7BD-76E88947E3BE}" destId="{122FC6A0-8EF4-49D2-B471-C3D6CE285155}" srcOrd="0" destOrd="0" parTransId="{769A3644-4887-492D-8A72-A090D71734AB}" sibTransId="{61B50952-7342-48E7-B3E2-A0FAAF9A0AA2}"/>
    <dgm:cxn modelId="{ED5D9B64-BE5C-4997-92AA-48F1DC7FFD19}" type="presOf" srcId="{42A371B9-3DD8-4D4C-B04D-576A626967A4}" destId="{8F928A4C-F714-4397-8B78-B730DDC0A818}" srcOrd="0" destOrd="0" presId="urn:microsoft.com/office/officeart/2005/8/layout/cycle5"/>
    <dgm:cxn modelId="{5A100675-A24C-420C-9FE6-7D1C3EC85F16}" type="presOf" srcId="{56DC820D-DE82-4836-A6E3-6C7FED494597}" destId="{A2E504FA-DB37-42FC-BB16-E80012295067}" srcOrd="0" destOrd="0" presId="urn:microsoft.com/office/officeart/2005/8/layout/cycle5"/>
    <dgm:cxn modelId="{32AD7D90-F790-465A-8466-32A927B081A4}" type="presOf" srcId="{61B50952-7342-48E7-B3E2-A0FAAF9A0AA2}" destId="{702C228C-47B1-4B72-B1CF-C1B2D4BCC04C}" srcOrd="0" destOrd="0" presId="urn:microsoft.com/office/officeart/2005/8/layout/cycle5"/>
    <dgm:cxn modelId="{D2FA30A5-4054-404D-BEA6-6A4C2071A061}" srcId="{C7ABB076-954C-4AB5-A7BD-76E88947E3BE}" destId="{26CAB940-CF05-4387-9D61-C52D9195C736}" srcOrd="1" destOrd="0" parTransId="{D76A77DC-0FA4-4750-8F21-995878B04DA7}" sibTransId="{14123B5F-ED7C-41DA-B269-B53E7B2FC636}"/>
    <dgm:cxn modelId="{55E627B3-9FD6-4F38-8D63-EAFA995A4E4F}" type="presOf" srcId="{37D5EADB-7A2B-40B6-A20B-BA8C1317A966}" destId="{F89D2815-5DD5-420E-B856-D17B401D9FC1}" srcOrd="0" destOrd="0" presId="urn:microsoft.com/office/officeart/2005/8/layout/cycle5"/>
    <dgm:cxn modelId="{AB9B24C1-22AE-461E-AA57-1F4CC0972C20}" type="presOf" srcId="{1263BE10-C1D4-42B7-A21C-50624E581D86}" destId="{B3D5C1E4-9769-4147-BB13-8F178D8EC7F8}" srcOrd="0" destOrd="0" presId="urn:microsoft.com/office/officeart/2005/8/layout/cycle5"/>
    <dgm:cxn modelId="{C36135D2-B07A-4A7E-AA17-F794E3CF1CE4}" type="presOf" srcId="{122FC6A0-8EF4-49D2-B471-C3D6CE285155}" destId="{8A79BC1D-9B9C-4A52-8A3A-0CEADC67F4BD}" srcOrd="0" destOrd="0" presId="urn:microsoft.com/office/officeart/2005/8/layout/cycle5"/>
    <dgm:cxn modelId="{78F538D7-25B6-4F1E-AF28-7AD3F98D145B}" type="presOf" srcId="{26CAB940-CF05-4387-9D61-C52D9195C736}" destId="{CC34640B-29F9-4C7B-8D24-19023913FEC8}" srcOrd="0" destOrd="0" presId="urn:microsoft.com/office/officeart/2005/8/layout/cycle5"/>
    <dgm:cxn modelId="{DBDC4DDB-44C3-42B2-AD99-58E1E536C88D}" srcId="{C7ABB076-954C-4AB5-A7BD-76E88947E3BE}" destId="{552E9684-9F0D-45BF-B213-16274A4341CF}" srcOrd="2" destOrd="0" parTransId="{2150E4F4-CC7F-4908-874D-9CD8A25A90DB}" sibTransId="{D9A363D2-3FE8-428E-9802-0BA4D0735B2C}"/>
    <dgm:cxn modelId="{574992DF-1FB6-409C-A931-15FA5AF19B1D}" srcId="{C7ABB076-954C-4AB5-A7BD-76E88947E3BE}" destId="{37D5EADB-7A2B-40B6-A20B-BA8C1317A966}" srcOrd="3" destOrd="0" parTransId="{42F5CFB7-4134-4411-8FC3-4534B3896201}" sibTransId="{1263BE10-C1D4-42B7-A21C-50624E581D86}"/>
    <dgm:cxn modelId="{795D9BE4-7EAD-4143-8739-70E00BCC67FA}" srcId="{C7ABB076-954C-4AB5-A7BD-76E88947E3BE}" destId="{42A371B9-3DD8-4D4C-B04D-576A626967A4}" srcOrd="4" destOrd="0" parTransId="{EAC60A7F-2787-47BA-907F-9B17156A8F5F}" sibTransId="{56DC820D-DE82-4836-A6E3-6C7FED494597}"/>
    <dgm:cxn modelId="{1DEA54C0-D4EA-49AF-92E0-7940959385D3}" type="presParOf" srcId="{A3AFDAB6-5238-467A-B65F-B2C8D1CEE1D4}" destId="{8A79BC1D-9B9C-4A52-8A3A-0CEADC67F4BD}" srcOrd="0" destOrd="0" presId="urn:microsoft.com/office/officeart/2005/8/layout/cycle5"/>
    <dgm:cxn modelId="{719BF038-9E42-4EE7-B920-53E3FB1E2557}" type="presParOf" srcId="{A3AFDAB6-5238-467A-B65F-B2C8D1CEE1D4}" destId="{851C6A5D-6754-40ED-825E-C81D61ADB42C}" srcOrd="1" destOrd="0" presId="urn:microsoft.com/office/officeart/2005/8/layout/cycle5"/>
    <dgm:cxn modelId="{8376FFF0-BEF2-45FD-AE2D-2E0BD705051E}" type="presParOf" srcId="{A3AFDAB6-5238-467A-B65F-B2C8D1CEE1D4}" destId="{702C228C-47B1-4B72-B1CF-C1B2D4BCC04C}" srcOrd="2" destOrd="0" presId="urn:microsoft.com/office/officeart/2005/8/layout/cycle5"/>
    <dgm:cxn modelId="{854850E2-C171-4A91-A825-D9B67FEE64A7}" type="presParOf" srcId="{A3AFDAB6-5238-467A-B65F-B2C8D1CEE1D4}" destId="{CC34640B-29F9-4C7B-8D24-19023913FEC8}" srcOrd="3" destOrd="0" presId="urn:microsoft.com/office/officeart/2005/8/layout/cycle5"/>
    <dgm:cxn modelId="{80F4C23A-2843-471A-8282-B890EF5724C6}" type="presParOf" srcId="{A3AFDAB6-5238-467A-B65F-B2C8D1CEE1D4}" destId="{8CF55AEA-2F3F-487B-85C8-193B8F9DD349}" srcOrd="4" destOrd="0" presId="urn:microsoft.com/office/officeart/2005/8/layout/cycle5"/>
    <dgm:cxn modelId="{9FEE90E0-3061-4D46-822E-C79150352BF3}" type="presParOf" srcId="{A3AFDAB6-5238-467A-B65F-B2C8D1CEE1D4}" destId="{B58D02EB-3CF7-4470-8A7D-694BB95959D7}" srcOrd="5" destOrd="0" presId="urn:microsoft.com/office/officeart/2005/8/layout/cycle5"/>
    <dgm:cxn modelId="{543CFEB0-B1C1-4BFC-8A1B-8B813804F1F9}" type="presParOf" srcId="{A3AFDAB6-5238-467A-B65F-B2C8D1CEE1D4}" destId="{0071D09B-D6C2-4988-B676-B258BF06CB63}" srcOrd="6" destOrd="0" presId="urn:microsoft.com/office/officeart/2005/8/layout/cycle5"/>
    <dgm:cxn modelId="{C406023F-0571-4CFF-A6EF-7AC9B6D3F0ED}" type="presParOf" srcId="{A3AFDAB6-5238-467A-B65F-B2C8D1CEE1D4}" destId="{B90F68B6-DE64-4BEF-97A1-A919B20769B2}" srcOrd="7" destOrd="0" presId="urn:microsoft.com/office/officeart/2005/8/layout/cycle5"/>
    <dgm:cxn modelId="{AED3296B-6C6D-4A8A-89AD-4C3F3E38D2C2}" type="presParOf" srcId="{A3AFDAB6-5238-467A-B65F-B2C8D1CEE1D4}" destId="{090C2385-0AF9-42C1-B361-16954496B29D}" srcOrd="8" destOrd="0" presId="urn:microsoft.com/office/officeart/2005/8/layout/cycle5"/>
    <dgm:cxn modelId="{5BE623F9-DF81-40C4-913D-A3CAF4761763}" type="presParOf" srcId="{A3AFDAB6-5238-467A-B65F-B2C8D1CEE1D4}" destId="{F89D2815-5DD5-420E-B856-D17B401D9FC1}" srcOrd="9" destOrd="0" presId="urn:microsoft.com/office/officeart/2005/8/layout/cycle5"/>
    <dgm:cxn modelId="{669C52A5-F583-4791-A6CB-37F01271AC6C}" type="presParOf" srcId="{A3AFDAB6-5238-467A-B65F-B2C8D1CEE1D4}" destId="{8DB6190C-E3F0-4C39-9DBD-A973DF9439C8}" srcOrd="10" destOrd="0" presId="urn:microsoft.com/office/officeart/2005/8/layout/cycle5"/>
    <dgm:cxn modelId="{803957A9-E315-409A-85CB-597FC4AFEE66}" type="presParOf" srcId="{A3AFDAB6-5238-467A-B65F-B2C8D1CEE1D4}" destId="{B3D5C1E4-9769-4147-BB13-8F178D8EC7F8}" srcOrd="11" destOrd="0" presId="urn:microsoft.com/office/officeart/2005/8/layout/cycle5"/>
    <dgm:cxn modelId="{3FDF699E-6FF9-4EFB-9F5C-8D901ACC18F3}" type="presParOf" srcId="{A3AFDAB6-5238-467A-B65F-B2C8D1CEE1D4}" destId="{8F928A4C-F714-4397-8B78-B730DDC0A818}" srcOrd="12" destOrd="0" presId="urn:microsoft.com/office/officeart/2005/8/layout/cycle5"/>
    <dgm:cxn modelId="{95946A0E-3198-4037-8F4C-8E4FA703336F}" type="presParOf" srcId="{A3AFDAB6-5238-467A-B65F-B2C8D1CEE1D4}" destId="{7400DEDB-EF1C-4D1C-BA88-CACDEF010D2A}" srcOrd="13" destOrd="0" presId="urn:microsoft.com/office/officeart/2005/8/layout/cycle5"/>
    <dgm:cxn modelId="{3C47BA91-EC52-412E-B36B-456BC1582E2E}" type="presParOf" srcId="{A3AFDAB6-5238-467A-B65F-B2C8D1CEE1D4}" destId="{A2E504FA-DB37-42FC-BB16-E80012295067}"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9BC1D-9B9C-4A52-8A3A-0CEADC67F4BD}">
      <dsp:nvSpPr>
        <dsp:cNvPr id="0" name=""/>
        <dsp:cNvSpPr/>
      </dsp:nvSpPr>
      <dsp:spPr>
        <a:xfrm>
          <a:off x="3174007" y="3160"/>
          <a:ext cx="1779984" cy="11569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TM set up</a:t>
          </a:r>
        </a:p>
      </dsp:txBody>
      <dsp:txXfrm>
        <a:off x="3230487" y="59640"/>
        <a:ext cx="1667024" cy="1044029"/>
      </dsp:txXfrm>
    </dsp:sp>
    <dsp:sp modelId="{702C228C-47B1-4B72-B1CF-C1B2D4BCC04C}">
      <dsp:nvSpPr>
        <dsp:cNvPr id="0" name=""/>
        <dsp:cNvSpPr/>
      </dsp:nvSpPr>
      <dsp:spPr>
        <a:xfrm>
          <a:off x="1753873" y="581655"/>
          <a:ext cx="4620252" cy="4620252"/>
        </a:xfrm>
        <a:custGeom>
          <a:avLst/>
          <a:gdLst/>
          <a:ahLst/>
          <a:cxnLst/>
          <a:rect l="0" t="0" r="0" b="0"/>
          <a:pathLst>
            <a:path>
              <a:moveTo>
                <a:pt x="3438230" y="294173"/>
              </a:moveTo>
              <a:arcTo wR="2310126" hR="2310126" stAng="17953853" swAng="12108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34640B-29F9-4C7B-8D24-19023913FEC8}">
      <dsp:nvSpPr>
        <dsp:cNvPr id="0" name=""/>
        <dsp:cNvSpPr/>
      </dsp:nvSpPr>
      <dsp:spPr>
        <a:xfrm>
          <a:off x="5371068" y="1599418"/>
          <a:ext cx="1779984" cy="11569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Excavation </a:t>
          </a:r>
        </a:p>
      </dsp:txBody>
      <dsp:txXfrm>
        <a:off x="5427548" y="1655898"/>
        <a:ext cx="1667024" cy="1044029"/>
      </dsp:txXfrm>
    </dsp:sp>
    <dsp:sp modelId="{B58D02EB-3CF7-4470-8A7D-694BB95959D7}">
      <dsp:nvSpPr>
        <dsp:cNvPr id="0" name=""/>
        <dsp:cNvSpPr/>
      </dsp:nvSpPr>
      <dsp:spPr>
        <a:xfrm>
          <a:off x="1753873" y="581655"/>
          <a:ext cx="4620252" cy="4620252"/>
        </a:xfrm>
        <a:custGeom>
          <a:avLst/>
          <a:gdLst/>
          <a:ahLst/>
          <a:cxnLst/>
          <a:rect l="0" t="0" r="0" b="0"/>
          <a:pathLst>
            <a:path>
              <a:moveTo>
                <a:pt x="4614700" y="2470186"/>
              </a:moveTo>
              <a:arcTo wR="2310126" hR="2310126" stAng="21838381" swAng="135921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071D09B-D6C2-4988-B676-B258BF06CB63}">
      <dsp:nvSpPr>
        <dsp:cNvPr id="0" name=""/>
        <dsp:cNvSpPr/>
      </dsp:nvSpPr>
      <dsp:spPr>
        <a:xfrm>
          <a:off x="4531865" y="4182218"/>
          <a:ext cx="1779984" cy="11569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Engineers</a:t>
          </a:r>
        </a:p>
      </dsp:txBody>
      <dsp:txXfrm>
        <a:off x="4588345" y="4238698"/>
        <a:ext cx="1667024" cy="1044029"/>
      </dsp:txXfrm>
    </dsp:sp>
    <dsp:sp modelId="{090C2385-0AF9-42C1-B361-16954496B29D}">
      <dsp:nvSpPr>
        <dsp:cNvPr id="0" name=""/>
        <dsp:cNvSpPr/>
      </dsp:nvSpPr>
      <dsp:spPr>
        <a:xfrm>
          <a:off x="1753873" y="581655"/>
          <a:ext cx="4620252" cy="4620252"/>
        </a:xfrm>
        <a:custGeom>
          <a:avLst/>
          <a:gdLst/>
          <a:ahLst/>
          <a:cxnLst/>
          <a:rect l="0" t="0" r="0" b="0"/>
          <a:pathLst>
            <a:path>
              <a:moveTo>
                <a:pt x="2593389" y="4602819"/>
              </a:moveTo>
              <a:arcTo wR="2310126" hR="2310126" stAng="4977406" swAng="84518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89D2815-5DD5-420E-B856-D17B401D9FC1}">
      <dsp:nvSpPr>
        <dsp:cNvPr id="0" name=""/>
        <dsp:cNvSpPr/>
      </dsp:nvSpPr>
      <dsp:spPr>
        <a:xfrm>
          <a:off x="1816149" y="4182218"/>
          <a:ext cx="1779984" cy="11569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Unbound material </a:t>
          </a:r>
        </a:p>
      </dsp:txBody>
      <dsp:txXfrm>
        <a:off x="1872629" y="4238698"/>
        <a:ext cx="1667024" cy="1044029"/>
      </dsp:txXfrm>
    </dsp:sp>
    <dsp:sp modelId="{B3D5C1E4-9769-4147-BB13-8F178D8EC7F8}">
      <dsp:nvSpPr>
        <dsp:cNvPr id="0" name=""/>
        <dsp:cNvSpPr/>
      </dsp:nvSpPr>
      <dsp:spPr>
        <a:xfrm>
          <a:off x="1753873" y="581655"/>
          <a:ext cx="4620252" cy="4620252"/>
        </a:xfrm>
        <a:custGeom>
          <a:avLst/>
          <a:gdLst/>
          <a:ahLst/>
          <a:cxnLst/>
          <a:rect l="0" t="0" r="0" b="0"/>
          <a:pathLst>
            <a:path>
              <a:moveTo>
                <a:pt x="244996" y="3345463"/>
              </a:moveTo>
              <a:arcTo wR="2310126" hR="2310126" stAng="9202406" swAng="135921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F928A4C-F714-4397-8B78-B730DDC0A818}">
      <dsp:nvSpPr>
        <dsp:cNvPr id="0" name=""/>
        <dsp:cNvSpPr/>
      </dsp:nvSpPr>
      <dsp:spPr>
        <a:xfrm>
          <a:off x="976947" y="1599418"/>
          <a:ext cx="1779984" cy="11569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Tarmac</a:t>
          </a:r>
        </a:p>
      </dsp:txBody>
      <dsp:txXfrm>
        <a:off x="1033427" y="1655898"/>
        <a:ext cx="1667024" cy="1044029"/>
      </dsp:txXfrm>
    </dsp:sp>
    <dsp:sp modelId="{A2E504FA-DB37-42FC-BB16-E80012295067}">
      <dsp:nvSpPr>
        <dsp:cNvPr id="0" name=""/>
        <dsp:cNvSpPr/>
      </dsp:nvSpPr>
      <dsp:spPr>
        <a:xfrm>
          <a:off x="1753873" y="581655"/>
          <a:ext cx="4620252" cy="4620252"/>
        </a:xfrm>
        <a:custGeom>
          <a:avLst/>
          <a:gdLst/>
          <a:ahLst/>
          <a:cxnLst/>
          <a:rect l="0" t="0" r="0" b="0"/>
          <a:pathLst>
            <a:path>
              <a:moveTo>
                <a:pt x="555794" y="807127"/>
              </a:moveTo>
              <a:arcTo wR="2310126" hR="2310126" stAng="13235271" swAng="12108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1D3A7-234A-4197-A215-BD624F9E87FF}" type="datetimeFigureOut">
              <a:rPr lang="en-DE" smtClean="0"/>
              <a:t>05/06/2025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9C6D2-59CC-4855-BBD3-C072E261A84F}" type="slidenum">
              <a:rPr lang="en-DE" smtClean="0"/>
              <a:t>‹#›</a:t>
            </a:fld>
            <a:endParaRPr lang="en-DE"/>
          </a:p>
        </p:txBody>
      </p:sp>
    </p:spTree>
    <p:extLst>
      <p:ext uri="{BB962C8B-B14F-4D97-AF65-F5344CB8AC3E}">
        <p14:creationId xmlns:p14="http://schemas.microsoft.com/office/powerpoint/2010/main" val="267727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49C6D2-59CC-4855-BBD3-C072E261A84F}" type="slidenum">
              <a:rPr lang="en-DE" smtClean="0"/>
              <a:t>1</a:t>
            </a:fld>
            <a:endParaRPr lang="en-DE"/>
          </a:p>
        </p:txBody>
      </p:sp>
    </p:spTree>
    <p:extLst>
      <p:ext uri="{BB962C8B-B14F-4D97-AF65-F5344CB8AC3E}">
        <p14:creationId xmlns:p14="http://schemas.microsoft.com/office/powerpoint/2010/main" val="14557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49C6D2-59CC-4855-BBD3-C072E261A84F}" type="slidenum">
              <a:rPr lang="en-DE" smtClean="0"/>
              <a:t>6</a:t>
            </a:fld>
            <a:endParaRPr lang="en-DE"/>
          </a:p>
        </p:txBody>
      </p:sp>
    </p:spTree>
    <p:extLst>
      <p:ext uri="{BB962C8B-B14F-4D97-AF65-F5344CB8AC3E}">
        <p14:creationId xmlns:p14="http://schemas.microsoft.com/office/powerpoint/2010/main" val="2869131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49C6D2-59CC-4855-BBD3-C072E261A84F}" type="slidenum">
              <a:rPr lang="en-DE" smtClean="0"/>
              <a:t>13</a:t>
            </a:fld>
            <a:endParaRPr lang="en-DE"/>
          </a:p>
        </p:txBody>
      </p:sp>
    </p:spTree>
    <p:extLst>
      <p:ext uri="{BB962C8B-B14F-4D97-AF65-F5344CB8AC3E}">
        <p14:creationId xmlns:p14="http://schemas.microsoft.com/office/powerpoint/2010/main" val="713453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49C6D2-59CC-4855-BBD3-C072E261A84F}" type="slidenum">
              <a:rPr lang="en-DE" smtClean="0"/>
              <a:t>14</a:t>
            </a:fld>
            <a:endParaRPr lang="en-DE"/>
          </a:p>
        </p:txBody>
      </p:sp>
    </p:spTree>
    <p:extLst>
      <p:ext uri="{BB962C8B-B14F-4D97-AF65-F5344CB8AC3E}">
        <p14:creationId xmlns:p14="http://schemas.microsoft.com/office/powerpoint/2010/main" val="186335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49C6D2-59CC-4855-BBD3-C072E261A84F}" type="slidenum">
              <a:rPr lang="en-DE" smtClean="0"/>
              <a:t>15</a:t>
            </a:fld>
            <a:endParaRPr lang="en-DE"/>
          </a:p>
        </p:txBody>
      </p:sp>
    </p:spTree>
    <p:extLst>
      <p:ext uri="{BB962C8B-B14F-4D97-AF65-F5344CB8AC3E}">
        <p14:creationId xmlns:p14="http://schemas.microsoft.com/office/powerpoint/2010/main" val="601790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B43BE5-63E5-3361-10A4-818620BCCF0D}"/>
              </a:ext>
            </a:extLst>
          </p:cNvPr>
          <p:cNvSpPr>
            <a:spLocks noGrp="1"/>
          </p:cNvSpPr>
          <p:nvPr>
            <p:ph type="ctrTitle" hasCustomPrompt="1"/>
          </p:nvPr>
        </p:nvSpPr>
        <p:spPr>
          <a:xfrm>
            <a:off x="596102" y="2448231"/>
            <a:ext cx="6917506" cy="1480523"/>
          </a:xfrm>
          <a:prstGeom prst="rect">
            <a:avLst/>
          </a:prstGeom>
        </p:spPr>
        <p:txBody>
          <a:bodyPr/>
          <a:lstStyle>
            <a:lvl1pPr>
              <a:defRPr>
                <a:solidFill>
                  <a:schemeClr val="tx1"/>
                </a:solidFill>
              </a:defRPr>
            </a:lvl1pPr>
          </a:lstStyle>
          <a:p>
            <a:pPr algn="l"/>
            <a:r>
              <a:rPr lang="en-US" b="1">
                <a:solidFill>
                  <a:srgbClr val="34343E"/>
                </a:solidFill>
                <a:latin typeface="Arial" panose="020B0604020202020204" pitchFamily="34" charset="0"/>
                <a:cs typeface="Arial" panose="020B0604020202020204" pitchFamily="34" charset="0"/>
              </a:rPr>
              <a:t>This is a presentation heading across two lines</a:t>
            </a:r>
          </a:p>
        </p:txBody>
      </p:sp>
      <p:sp>
        <p:nvSpPr>
          <p:cNvPr id="8" name="Subtitle 2">
            <a:extLst>
              <a:ext uri="{FF2B5EF4-FFF2-40B4-BE49-F238E27FC236}">
                <a16:creationId xmlns:a16="http://schemas.microsoft.com/office/drawing/2014/main" id="{06AE2518-200C-4793-F837-1C96A416EA2B}"/>
              </a:ext>
            </a:extLst>
          </p:cNvPr>
          <p:cNvSpPr>
            <a:spLocks noGrp="1"/>
          </p:cNvSpPr>
          <p:nvPr>
            <p:ph type="subTitle" idx="1"/>
          </p:nvPr>
        </p:nvSpPr>
        <p:spPr>
          <a:xfrm>
            <a:off x="596103" y="3999603"/>
            <a:ext cx="6917506" cy="601894"/>
          </a:xfrm>
          <a:prstGeom prst="rect">
            <a:avLst/>
          </a:prstGeom>
        </p:spPr>
        <p:txBody>
          <a:bodyPr>
            <a:normAutofit/>
          </a:bodyPr>
          <a:lstStyle>
            <a:lvl1pPr marL="0" indent="0">
              <a:buNone/>
              <a:defRPr>
                <a:solidFill>
                  <a:schemeClr val="tx2"/>
                </a:solidFill>
              </a:defRPr>
            </a:lvl1pPr>
          </a:lstStyle>
          <a:p>
            <a:pPr algn="l"/>
            <a:r>
              <a:rPr lang="en-US" sz="2800">
                <a:solidFill>
                  <a:srgbClr val="626274"/>
                </a:solidFill>
                <a:latin typeface="Arial" panose="020B0604020202020204" pitchFamily="34" charset="0"/>
                <a:cs typeface="Arial" panose="020B0604020202020204" pitchFamily="34" charset="0"/>
              </a:rPr>
              <a:t>Click to edit Master subtitle style</a:t>
            </a:r>
          </a:p>
        </p:txBody>
      </p:sp>
      <p:sp>
        <p:nvSpPr>
          <p:cNvPr id="9" name="Subtitle 2">
            <a:extLst>
              <a:ext uri="{FF2B5EF4-FFF2-40B4-BE49-F238E27FC236}">
                <a16:creationId xmlns:a16="http://schemas.microsoft.com/office/drawing/2014/main" id="{445C53D6-CDC0-FC21-259E-D1F190D5D1E7}"/>
              </a:ext>
            </a:extLst>
          </p:cNvPr>
          <p:cNvSpPr txBox="1">
            <a:spLocks/>
          </p:cNvSpPr>
          <p:nvPr userDrawn="1"/>
        </p:nvSpPr>
        <p:spPr>
          <a:xfrm>
            <a:off x="596102" y="6122449"/>
            <a:ext cx="9144000" cy="413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a:solidFill>
                  <a:schemeClr val="accent1"/>
                </a:solidFill>
                <a:latin typeface="Arial" panose="020B0604020202020204" pitchFamily="34" charset="0"/>
                <a:cs typeface="Arial" panose="020B0604020202020204" pitchFamily="34" charset="0"/>
              </a:rPr>
              <a:t>westmorlandandfurness.gov.uk</a:t>
            </a:r>
          </a:p>
        </p:txBody>
      </p:sp>
      <p:pic>
        <p:nvPicPr>
          <p:cNvPr id="3" name="Picture 2">
            <a:extLst>
              <a:ext uri="{FF2B5EF4-FFF2-40B4-BE49-F238E27FC236}">
                <a16:creationId xmlns:a16="http://schemas.microsoft.com/office/drawing/2014/main" id="{7B3C0A4C-00B8-F25C-8B23-E2DB86AD2FF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82018" y="515935"/>
            <a:ext cx="3117164" cy="717583"/>
          </a:xfrm>
          <a:prstGeom prst="rect">
            <a:avLst/>
          </a:prstGeom>
        </p:spPr>
      </p:pic>
      <p:sp>
        <p:nvSpPr>
          <p:cNvPr id="6" name="Picture Placeholder 5">
            <a:extLst>
              <a:ext uri="{FF2B5EF4-FFF2-40B4-BE49-F238E27FC236}">
                <a16:creationId xmlns:a16="http://schemas.microsoft.com/office/drawing/2014/main" id="{75237C26-CCA9-2837-BDE3-8CE051D88576}"/>
              </a:ext>
            </a:extLst>
          </p:cNvPr>
          <p:cNvSpPr>
            <a:spLocks noGrp="1"/>
          </p:cNvSpPr>
          <p:nvPr>
            <p:ph type="pic" sz="quarter" idx="10"/>
          </p:nvPr>
        </p:nvSpPr>
        <p:spPr>
          <a:xfrm>
            <a:off x="6742927" y="95416"/>
            <a:ext cx="5372217" cy="6670783"/>
          </a:xfrm>
          <a:custGeom>
            <a:avLst/>
            <a:gdLst>
              <a:gd name="connsiteX0" fmla="*/ 1167024 w 5372217"/>
              <a:gd name="connsiteY0" fmla="*/ 0 h 6670783"/>
              <a:gd name="connsiteX1" fmla="*/ 5242157 w 5372217"/>
              <a:gd name="connsiteY1" fmla="*/ 1 h 6670783"/>
              <a:gd name="connsiteX2" fmla="*/ 5354789 w 5372217"/>
              <a:gd name="connsiteY2" fmla="*/ 112501 h 6670783"/>
              <a:gd name="connsiteX3" fmla="*/ 5372217 w 5372217"/>
              <a:gd name="connsiteY3" fmla="*/ 4186982 h 6670783"/>
              <a:gd name="connsiteX4" fmla="*/ 2828104 w 5372217"/>
              <a:gd name="connsiteY4" fmla="*/ 6669734 h 6670783"/>
              <a:gd name="connsiteX5" fmla="*/ 86986 w 5372217"/>
              <a:gd name="connsiteY5" fmla="*/ 6670783 h 6670783"/>
              <a:gd name="connsiteX6" fmla="*/ 0 w 5372217"/>
              <a:gd name="connsiteY6" fmla="*/ 6665668 h 6670783"/>
              <a:gd name="connsiteX7" fmla="*/ 1154782 w 5372217"/>
              <a:gd name="connsiteY7" fmla="*/ 4403277 h 6670783"/>
              <a:gd name="connsiteX8" fmla="*/ 1167024 w 5372217"/>
              <a:gd name="connsiteY8" fmla="*/ 0 h 667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217" h="6670783">
                <a:moveTo>
                  <a:pt x="1167024" y="0"/>
                </a:moveTo>
                <a:lnTo>
                  <a:pt x="5242157" y="1"/>
                </a:lnTo>
                <a:cubicBezTo>
                  <a:pt x="5304362" y="1"/>
                  <a:pt x="5354789" y="50369"/>
                  <a:pt x="5354789" y="112501"/>
                </a:cubicBezTo>
                <a:cubicBezTo>
                  <a:pt x="5360599" y="1470662"/>
                  <a:pt x="5371299" y="3000814"/>
                  <a:pt x="5372217" y="4186982"/>
                </a:cubicBezTo>
                <a:cubicBezTo>
                  <a:pt x="5316863" y="5228172"/>
                  <a:pt x="4576753" y="6672886"/>
                  <a:pt x="2828104" y="6669734"/>
                </a:cubicBezTo>
                <a:lnTo>
                  <a:pt x="86986" y="6670783"/>
                </a:lnTo>
                <a:lnTo>
                  <a:pt x="0" y="6665668"/>
                </a:lnTo>
                <a:cubicBezTo>
                  <a:pt x="1376765" y="6604315"/>
                  <a:pt x="1105512" y="5301285"/>
                  <a:pt x="1154782" y="4403277"/>
                </a:cubicBezTo>
                <a:cubicBezTo>
                  <a:pt x="1195338" y="3244167"/>
                  <a:pt x="1148757" y="1016091"/>
                  <a:pt x="1167024" y="0"/>
                </a:cubicBezTo>
                <a:close/>
              </a:path>
            </a:pathLst>
          </a:custGeom>
          <a:solidFill>
            <a:schemeClr val="accent1">
              <a:lumMod val="20000"/>
              <a:lumOff val="80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stStyle>
          <a:p>
            <a:r>
              <a:rPr lang="en-US"/>
              <a:t>Click icon to add picture</a:t>
            </a:r>
            <a:endParaRPr lang="en-DE"/>
          </a:p>
        </p:txBody>
      </p:sp>
    </p:spTree>
    <p:extLst>
      <p:ext uri="{BB962C8B-B14F-4D97-AF65-F5344CB8AC3E}">
        <p14:creationId xmlns:p14="http://schemas.microsoft.com/office/powerpoint/2010/main" val="2422578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4BDE-DE78-89D3-5EC7-816E1DAAE9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7C448AF-BB09-2E31-6376-9BA832BD504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1B6D0DB-1F84-FB39-4642-E29B17DF823B}"/>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5" name="Slide Number Placeholder 4">
            <a:extLst>
              <a:ext uri="{FF2B5EF4-FFF2-40B4-BE49-F238E27FC236}">
                <a16:creationId xmlns:a16="http://schemas.microsoft.com/office/drawing/2014/main" id="{CA081F46-C4FC-94E8-5166-1EB76ACEBE26}"/>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86876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1FBDC-8265-2B1A-13B1-17C640418A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A0DD3F3-F4C9-9C02-1C61-A759C3347AEA}"/>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4" name="Slide Number Placeholder 3">
            <a:extLst>
              <a:ext uri="{FF2B5EF4-FFF2-40B4-BE49-F238E27FC236}">
                <a16:creationId xmlns:a16="http://schemas.microsoft.com/office/drawing/2014/main" id="{A589B4E7-8AC3-EEEA-CF81-865E2E66CF27}"/>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634665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16B3-CD2B-BC15-EC20-324E0707CF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A877DE-AB5E-B255-A7B9-6A3511D425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9398D-1C2D-13A8-BACA-BAFEB85EEB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A08FD-6480-9317-B08F-5AE190A06A0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435485AD-92F4-CE1B-078A-794AFFF5926D}"/>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7" name="Slide Number Placeholder 6">
            <a:extLst>
              <a:ext uri="{FF2B5EF4-FFF2-40B4-BE49-F238E27FC236}">
                <a16:creationId xmlns:a16="http://schemas.microsoft.com/office/drawing/2014/main" id="{182CC638-5416-6606-4779-44C2B7570B72}"/>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349555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372C-AC16-EA65-200E-A41AB165D02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AB8CDF-7249-DFA7-BAC4-BA4BE4C3AEE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CB1031-BF27-5EB0-0666-810101CC1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F973D-1D15-9B5D-DAF6-C713398F2F2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8B1D529-B606-A337-A747-76597468E2DB}"/>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7" name="Slide Number Placeholder 6">
            <a:extLst>
              <a:ext uri="{FF2B5EF4-FFF2-40B4-BE49-F238E27FC236}">
                <a16:creationId xmlns:a16="http://schemas.microsoft.com/office/drawing/2014/main" id="{C60B3E36-CE16-69D9-2922-0334774194F7}"/>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41192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F221-5F23-BFB6-1ACA-C34E704856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ABB63-A5CE-111B-55F5-F4824396346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E4405-027B-6AB9-F5E5-6298418CFFF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EF77A33-1553-3162-B9A5-0582ACD5B15A}"/>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6" name="Slide Number Placeholder 5">
            <a:extLst>
              <a:ext uri="{FF2B5EF4-FFF2-40B4-BE49-F238E27FC236}">
                <a16:creationId xmlns:a16="http://schemas.microsoft.com/office/drawing/2014/main" id="{E06BF312-4E36-EEE5-8488-DD11A1E3FBCD}"/>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112440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4D290-D008-CA15-472A-24E4B174E6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861277-53FD-5A3D-47ED-FD447471B1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E604C-F54C-9A84-BDFD-9475F6F24B7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E4425CE-5703-22B8-C350-17C5DB47DD36}"/>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6" name="Slide Number Placeholder 5">
            <a:extLst>
              <a:ext uri="{FF2B5EF4-FFF2-40B4-BE49-F238E27FC236}">
                <a16:creationId xmlns:a16="http://schemas.microsoft.com/office/drawing/2014/main" id="{22409D4F-4338-87DC-FBEA-D5D4EBC0676B}"/>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409858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45C53D6-CDC0-FC21-259E-D1F190D5D1E7}"/>
              </a:ext>
            </a:extLst>
          </p:cNvPr>
          <p:cNvSpPr txBox="1">
            <a:spLocks/>
          </p:cNvSpPr>
          <p:nvPr userDrawn="1"/>
        </p:nvSpPr>
        <p:spPr>
          <a:xfrm>
            <a:off x="596102" y="6122449"/>
            <a:ext cx="9144000" cy="413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a:solidFill>
                  <a:schemeClr val="accent1"/>
                </a:solidFill>
                <a:latin typeface="Arial" panose="020B0604020202020204" pitchFamily="34" charset="0"/>
                <a:cs typeface="Arial" panose="020B0604020202020204" pitchFamily="34" charset="0"/>
              </a:rPr>
              <a:t>westmorlandandfurness.gov.uk</a:t>
            </a:r>
          </a:p>
        </p:txBody>
      </p:sp>
      <p:pic>
        <p:nvPicPr>
          <p:cNvPr id="3" name="Picture 2">
            <a:extLst>
              <a:ext uri="{FF2B5EF4-FFF2-40B4-BE49-F238E27FC236}">
                <a16:creationId xmlns:a16="http://schemas.microsoft.com/office/drawing/2014/main" id="{7B3C0A4C-00B8-F25C-8B23-E2DB86AD2FF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82018" y="515935"/>
            <a:ext cx="3117164" cy="717583"/>
          </a:xfrm>
          <a:prstGeom prst="rect">
            <a:avLst/>
          </a:prstGeom>
        </p:spPr>
      </p:pic>
      <p:sp>
        <p:nvSpPr>
          <p:cNvPr id="4" name="Title 1">
            <a:extLst>
              <a:ext uri="{FF2B5EF4-FFF2-40B4-BE49-F238E27FC236}">
                <a16:creationId xmlns:a16="http://schemas.microsoft.com/office/drawing/2014/main" id="{EB73318F-AB02-1962-E7CA-69BCDFDE0335}"/>
              </a:ext>
            </a:extLst>
          </p:cNvPr>
          <p:cNvSpPr>
            <a:spLocks noGrp="1"/>
          </p:cNvSpPr>
          <p:nvPr>
            <p:ph type="ctrTitle" hasCustomPrompt="1"/>
          </p:nvPr>
        </p:nvSpPr>
        <p:spPr>
          <a:xfrm>
            <a:off x="596101" y="2448231"/>
            <a:ext cx="10159415" cy="1480523"/>
          </a:xfrm>
          <a:prstGeom prst="rect">
            <a:avLst/>
          </a:prstGeom>
        </p:spPr>
        <p:txBody>
          <a:bodyPr/>
          <a:lstStyle>
            <a:lvl1pPr>
              <a:defRPr>
                <a:solidFill>
                  <a:schemeClr val="tx1"/>
                </a:solidFill>
              </a:defRPr>
            </a:lvl1pPr>
          </a:lstStyle>
          <a:p>
            <a:pPr algn="l"/>
            <a:r>
              <a:rPr lang="en-US" b="1">
                <a:solidFill>
                  <a:srgbClr val="34343E"/>
                </a:solidFill>
                <a:latin typeface="Arial" panose="020B0604020202020204" pitchFamily="34" charset="0"/>
                <a:cs typeface="Arial" panose="020B0604020202020204" pitchFamily="34" charset="0"/>
              </a:rPr>
              <a:t>This is a presentation heading across two lines</a:t>
            </a:r>
          </a:p>
        </p:txBody>
      </p:sp>
      <p:sp>
        <p:nvSpPr>
          <p:cNvPr id="5" name="Subtitle 2">
            <a:extLst>
              <a:ext uri="{FF2B5EF4-FFF2-40B4-BE49-F238E27FC236}">
                <a16:creationId xmlns:a16="http://schemas.microsoft.com/office/drawing/2014/main" id="{3804347F-A928-316A-0395-9FE218C06062}"/>
              </a:ext>
            </a:extLst>
          </p:cNvPr>
          <p:cNvSpPr>
            <a:spLocks noGrp="1"/>
          </p:cNvSpPr>
          <p:nvPr>
            <p:ph type="subTitle" idx="1"/>
          </p:nvPr>
        </p:nvSpPr>
        <p:spPr>
          <a:xfrm>
            <a:off x="596102" y="3999603"/>
            <a:ext cx="10159413" cy="601894"/>
          </a:xfrm>
          <a:prstGeom prst="rect">
            <a:avLst/>
          </a:prstGeom>
        </p:spPr>
        <p:txBody>
          <a:bodyPr>
            <a:normAutofit/>
          </a:bodyPr>
          <a:lstStyle>
            <a:lvl1pPr marL="0" indent="0">
              <a:buNone/>
              <a:defRPr>
                <a:solidFill>
                  <a:schemeClr val="tx2"/>
                </a:solidFill>
              </a:defRPr>
            </a:lvl1pPr>
          </a:lstStyle>
          <a:p>
            <a:pPr algn="l"/>
            <a:r>
              <a:rPr lang="en-US" sz="2800">
                <a:solidFill>
                  <a:srgbClr val="626274"/>
                </a:solidFill>
                <a:latin typeface="Arial" panose="020B0604020202020204" pitchFamily="34" charset="0"/>
                <a:cs typeface="Arial" panose="020B0604020202020204" pitchFamily="34" charset="0"/>
              </a:rPr>
              <a:t>Click to edit Master subtitle style</a:t>
            </a:r>
          </a:p>
        </p:txBody>
      </p:sp>
    </p:spTree>
    <p:extLst>
      <p:ext uri="{BB962C8B-B14F-4D97-AF65-F5344CB8AC3E}">
        <p14:creationId xmlns:p14="http://schemas.microsoft.com/office/powerpoint/2010/main" val="3643220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2F4CBE-7459-2B62-74D7-3CD98BC22E87}"/>
              </a:ext>
            </a:extLst>
          </p:cNvPr>
          <p:cNvSpPr>
            <a:spLocks noGrp="1"/>
          </p:cNvSpPr>
          <p:nvPr>
            <p:ph type="title"/>
          </p:nvPr>
        </p:nvSpPr>
        <p:spPr>
          <a:xfrm>
            <a:off x="596660" y="504483"/>
            <a:ext cx="10841964"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DE9A0746-FE59-B4DF-0615-7B249C018623}"/>
              </a:ext>
            </a:extLst>
          </p:cNvPr>
          <p:cNvSpPr>
            <a:spLocks noGrp="1"/>
          </p:cNvSpPr>
          <p:nvPr>
            <p:ph idx="10"/>
          </p:nvPr>
        </p:nvSpPr>
        <p:spPr>
          <a:xfrm>
            <a:off x="596661" y="1437436"/>
            <a:ext cx="10841965"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3" name="Footer Placeholder 4">
            <a:extLst>
              <a:ext uri="{FF2B5EF4-FFF2-40B4-BE49-F238E27FC236}">
                <a16:creationId xmlns:a16="http://schemas.microsoft.com/office/drawing/2014/main" id="{E0C1E7E2-EFD2-9487-B6DA-942FA64AE4BA}"/>
              </a:ext>
            </a:extLst>
          </p:cNvPr>
          <p:cNvSpPr>
            <a:spLocks noGrp="1"/>
          </p:cNvSpPr>
          <p:nvPr>
            <p:ph type="ftr" sz="quarter" idx="11"/>
          </p:nvPr>
        </p:nvSpPr>
        <p:spPr>
          <a:xfrm>
            <a:off x="596659" y="6287824"/>
            <a:ext cx="9188275" cy="365125"/>
          </a:xfrm>
          <a:prstGeom prst="rect">
            <a:avLst/>
          </a:prstGeom>
        </p:spPr>
        <p:txBody>
          <a:bodyPr/>
          <a:lstStyle>
            <a:lvl1pPr>
              <a:defRPr sz="1200" b="1">
                <a:solidFill>
                  <a:schemeClr val="accent1"/>
                </a:solidFill>
                <a:latin typeface="Arial" panose="020B0604020202020204" pitchFamily="34" charset="0"/>
                <a:cs typeface="Arial" panose="020B0604020202020204" pitchFamily="34" charset="0"/>
              </a:defRPr>
            </a:lvl1pPr>
          </a:lstStyle>
          <a:p>
            <a:r>
              <a:rPr lang="en-GB"/>
              <a:t>Footer area for presentation title or web address</a:t>
            </a:r>
            <a:endParaRPr lang="en-US"/>
          </a:p>
        </p:txBody>
      </p:sp>
    </p:spTree>
    <p:extLst>
      <p:ext uri="{BB962C8B-B14F-4D97-AF65-F5344CB8AC3E}">
        <p14:creationId xmlns:p14="http://schemas.microsoft.com/office/powerpoint/2010/main" val="232102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1352F1-6260-F2BD-E10C-76F8D32D6892}"/>
              </a:ext>
            </a:extLst>
          </p:cNvPr>
          <p:cNvSpPr>
            <a:spLocks noGrp="1"/>
          </p:cNvSpPr>
          <p:nvPr>
            <p:ph type="title"/>
          </p:nvPr>
        </p:nvSpPr>
        <p:spPr>
          <a:xfrm>
            <a:off x="596660" y="504483"/>
            <a:ext cx="6898648"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4D5D92EB-3149-8EF7-DBA9-56228028F696}"/>
              </a:ext>
            </a:extLst>
          </p:cNvPr>
          <p:cNvSpPr>
            <a:spLocks noGrp="1"/>
          </p:cNvSpPr>
          <p:nvPr>
            <p:ph idx="10"/>
          </p:nvPr>
        </p:nvSpPr>
        <p:spPr>
          <a:xfrm>
            <a:off x="596662" y="1437436"/>
            <a:ext cx="6898648"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6" name="Footer Placeholder 4">
            <a:extLst>
              <a:ext uri="{FF2B5EF4-FFF2-40B4-BE49-F238E27FC236}">
                <a16:creationId xmlns:a16="http://schemas.microsoft.com/office/drawing/2014/main" id="{E9E4C354-5AF8-AD14-6A91-8D6ED81E7B90}"/>
              </a:ext>
            </a:extLst>
          </p:cNvPr>
          <p:cNvSpPr>
            <a:spLocks noGrp="1"/>
          </p:cNvSpPr>
          <p:nvPr>
            <p:ph type="ftr" sz="quarter" idx="11"/>
          </p:nvPr>
        </p:nvSpPr>
        <p:spPr>
          <a:xfrm>
            <a:off x="596659" y="6287824"/>
            <a:ext cx="5411033" cy="365125"/>
          </a:xfrm>
          <a:prstGeom prst="rect">
            <a:avLst/>
          </a:prstGeom>
        </p:spPr>
        <p:txBody>
          <a:bodyPr/>
          <a:lstStyle>
            <a:lvl1pPr>
              <a:defRPr sz="1200" b="1">
                <a:solidFill>
                  <a:schemeClr val="accent1"/>
                </a:solidFill>
                <a:latin typeface="Arial" panose="020B0604020202020204" pitchFamily="34" charset="0"/>
                <a:cs typeface="Arial" panose="020B0604020202020204" pitchFamily="34" charset="0"/>
              </a:defRPr>
            </a:lvl1pPr>
          </a:lstStyle>
          <a:p>
            <a:r>
              <a:rPr lang="en-GB"/>
              <a:t>Footer area for presentation title or web address</a:t>
            </a:r>
            <a:endParaRPr lang="en-US"/>
          </a:p>
        </p:txBody>
      </p:sp>
      <p:sp>
        <p:nvSpPr>
          <p:cNvPr id="7" name="Picture Placeholder 6">
            <a:extLst>
              <a:ext uri="{FF2B5EF4-FFF2-40B4-BE49-F238E27FC236}">
                <a16:creationId xmlns:a16="http://schemas.microsoft.com/office/drawing/2014/main" id="{A9A252AB-DAB8-D05C-201B-7317B171689E}"/>
              </a:ext>
            </a:extLst>
          </p:cNvPr>
          <p:cNvSpPr>
            <a:spLocks noGrp="1"/>
          </p:cNvSpPr>
          <p:nvPr>
            <p:ph type="pic" sz="quarter" idx="12"/>
          </p:nvPr>
        </p:nvSpPr>
        <p:spPr>
          <a:xfrm>
            <a:off x="6742927" y="95416"/>
            <a:ext cx="5372217" cy="6670783"/>
          </a:xfrm>
          <a:custGeom>
            <a:avLst/>
            <a:gdLst>
              <a:gd name="connsiteX0" fmla="*/ 1167024 w 5372217"/>
              <a:gd name="connsiteY0" fmla="*/ 0 h 6670783"/>
              <a:gd name="connsiteX1" fmla="*/ 5242157 w 5372217"/>
              <a:gd name="connsiteY1" fmla="*/ 1 h 6670783"/>
              <a:gd name="connsiteX2" fmla="*/ 5354789 w 5372217"/>
              <a:gd name="connsiteY2" fmla="*/ 112501 h 6670783"/>
              <a:gd name="connsiteX3" fmla="*/ 5372217 w 5372217"/>
              <a:gd name="connsiteY3" fmla="*/ 4186982 h 6670783"/>
              <a:gd name="connsiteX4" fmla="*/ 2828104 w 5372217"/>
              <a:gd name="connsiteY4" fmla="*/ 6669734 h 6670783"/>
              <a:gd name="connsiteX5" fmla="*/ 86986 w 5372217"/>
              <a:gd name="connsiteY5" fmla="*/ 6670783 h 6670783"/>
              <a:gd name="connsiteX6" fmla="*/ 0 w 5372217"/>
              <a:gd name="connsiteY6" fmla="*/ 6665668 h 6670783"/>
              <a:gd name="connsiteX7" fmla="*/ 1154782 w 5372217"/>
              <a:gd name="connsiteY7" fmla="*/ 4403277 h 6670783"/>
              <a:gd name="connsiteX8" fmla="*/ 1167024 w 5372217"/>
              <a:gd name="connsiteY8" fmla="*/ 0 h 667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217" h="6670783">
                <a:moveTo>
                  <a:pt x="1167024" y="0"/>
                </a:moveTo>
                <a:lnTo>
                  <a:pt x="5242157" y="1"/>
                </a:lnTo>
                <a:cubicBezTo>
                  <a:pt x="5304362" y="1"/>
                  <a:pt x="5354789" y="50369"/>
                  <a:pt x="5354789" y="112501"/>
                </a:cubicBezTo>
                <a:cubicBezTo>
                  <a:pt x="5360599" y="1470662"/>
                  <a:pt x="5371299" y="3000814"/>
                  <a:pt x="5372217" y="4186982"/>
                </a:cubicBezTo>
                <a:cubicBezTo>
                  <a:pt x="5316863" y="5228172"/>
                  <a:pt x="4576753" y="6672886"/>
                  <a:pt x="2828104" y="6669734"/>
                </a:cubicBezTo>
                <a:lnTo>
                  <a:pt x="86986" y="6670783"/>
                </a:lnTo>
                <a:lnTo>
                  <a:pt x="0" y="6665668"/>
                </a:lnTo>
                <a:cubicBezTo>
                  <a:pt x="1376765" y="6604315"/>
                  <a:pt x="1105512" y="5301285"/>
                  <a:pt x="1154782" y="4403277"/>
                </a:cubicBezTo>
                <a:cubicBezTo>
                  <a:pt x="1195338" y="3244167"/>
                  <a:pt x="1148757" y="1016091"/>
                  <a:pt x="1167024" y="0"/>
                </a:cubicBezTo>
                <a:close/>
              </a:path>
            </a:pathLst>
          </a:custGeom>
          <a:solidFill>
            <a:schemeClr val="accent1">
              <a:lumMod val="20000"/>
              <a:lumOff val="80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stStyle>
          <a:p>
            <a:r>
              <a:rPr lang="en-US"/>
              <a:t>Click icon to add picture</a:t>
            </a:r>
            <a:endParaRPr lang="en-DE"/>
          </a:p>
        </p:txBody>
      </p:sp>
    </p:spTree>
    <p:extLst>
      <p:ext uri="{BB962C8B-B14F-4D97-AF65-F5344CB8AC3E}">
        <p14:creationId xmlns:p14="http://schemas.microsoft.com/office/powerpoint/2010/main" val="155823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2F4CBE-7459-2B62-74D7-3CD98BC22E87}"/>
              </a:ext>
            </a:extLst>
          </p:cNvPr>
          <p:cNvSpPr>
            <a:spLocks noGrp="1"/>
          </p:cNvSpPr>
          <p:nvPr>
            <p:ph type="title"/>
          </p:nvPr>
        </p:nvSpPr>
        <p:spPr>
          <a:xfrm>
            <a:off x="4530432" y="685504"/>
            <a:ext cx="6908191"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DE9A0746-FE59-B4DF-0615-7B249C018623}"/>
              </a:ext>
            </a:extLst>
          </p:cNvPr>
          <p:cNvSpPr>
            <a:spLocks noGrp="1"/>
          </p:cNvSpPr>
          <p:nvPr>
            <p:ph idx="10"/>
          </p:nvPr>
        </p:nvSpPr>
        <p:spPr>
          <a:xfrm>
            <a:off x="4530436" y="1437436"/>
            <a:ext cx="6908190" cy="5105352"/>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5" name="Picture Placeholder 4">
            <a:extLst>
              <a:ext uri="{FF2B5EF4-FFF2-40B4-BE49-F238E27FC236}">
                <a16:creationId xmlns:a16="http://schemas.microsoft.com/office/drawing/2014/main" id="{259DCFDD-30A1-7791-0383-1274944B82CB}"/>
              </a:ext>
            </a:extLst>
          </p:cNvPr>
          <p:cNvSpPr>
            <a:spLocks noGrp="1"/>
          </p:cNvSpPr>
          <p:nvPr>
            <p:ph type="pic" sz="quarter" idx="11"/>
          </p:nvPr>
        </p:nvSpPr>
        <p:spPr>
          <a:xfrm>
            <a:off x="91215" y="85724"/>
            <a:ext cx="5102598" cy="6686378"/>
          </a:xfrm>
          <a:custGeom>
            <a:avLst/>
            <a:gdLst>
              <a:gd name="connsiteX0" fmla="*/ 5102598 w 5102598"/>
              <a:gd name="connsiteY0" fmla="*/ 0 h 6686378"/>
              <a:gd name="connsiteX1" fmla="*/ 4123828 w 5102598"/>
              <a:gd name="connsiteY1" fmla="*/ 1106503 h 6686378"/>
              <a:gd name="connsiteX2" fmla="*/ 4138085 w 5102598"/>
              <a:gd name="connsiteY2" fmla="*/ 6678415 h 6686378"/>
              <a:gd name="connsiteX3" fmla="*/ 79684 w 5102598"/>
              <a:gd name="connsiteY3" fmla="*/ 6686378 h 6686378"/>
              <a:gd name="connsiteX4" fmla="*/ 0 w 5102598"/>
              <a:gd name="connsiteY4" fmla="*/ 6606694 h 6686378"/>
              <a:gd name="connsiteX5" fmla="*/ 0 w 5102598"/>
              <a:gd name="connsiteY5" fmla="*/ 82893 h 6686378"/>
              <a:gd name="connsiteX6" fmla="*/ 79684 w 5102598"/>
              <a:gd name="connsiteY6" fmla="*/ 3209 h 6686378"/>
              <a:gd name="connsiteX7" fmla="*/ 4897453 w 5102598"/>
              <a:gd name="connsiteY7" fmla="*/ 3209 h 6686378"/>
              <a:gd name="connsiteX8" fmla="*/ 5102598 w 5102598"/>
              <a:gd name="connsiteY8" fmla="*/ 0 h 66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598" h="6686378">
                <a:moveTo>
                  <a:pt x="5102598" y="0"/>
                </a:moveTo>
                <a:cubicBezTo>
                  <a:pt x="4146233" y="212337"/>
                  <a:pt x="4128821" y="944357"/>
                  <a:pt x="4123828" y="1106503"/>
                </a:cubicBezTo>
                <a:cubicBezTo>
                  <a:pt x="4123828" y="1150511"/>
                  <a:pt x="4132709" y="6524088"/>
                  <a:pt x="4138085" y="6678415"/>
                </a:cubicBezTo>
                <a:lnTo>
                  <a:pt x="79684" y="6686378"/>
                </a:lnTo>
                <a:cubicBezTo>
                  <a:pt x="35676" y="6686378"/>
                  <a:pt x="0" y="6650703"/>
                  <a:pt x="0" y="6606694"/>
                </a:cubicBezTo>
                <a:lnTo>
                  <a:pt x="0" y="82893"/>
                </a:lnTo>
                <a:cubicBezTo>
                  <a:pt x="0" y="38885"/>
                  <a:pt x="35676" y="3209"/>
                  <a:pt x="79684" y="3209"/>
                </a:cubicBezTo>
                <a:lnTo>
                  <a:pt x="4897453" y="3209"/>
                </a:lnTo>
                <a:cubicBezTo>
                  <a:pt x="4941461" y="3209"/>
                  <a:pt x="4900436" y="4185"/>
                  <a:pt x="5102598" y="0"/>
                </a:cubicBezTo>
                <a:close/>
              </a:path>
            </a:pathLst>
          </a:custGeom>
          <a:solidFill>
            <a:schemeClr val="accent1">
              <a:lumMod val="20000"/>
              <a:lumOff val="80000"/>
            </a:schemeClr>
          </a:solidFill>
        </p:spPr>
        <p:txBody>
          <a:bodyPr wrap="square" anchor="ctr">
            <a:noAutofit/>
          </a:bodyPr>
          <a:lstStyle>
            <a:lvl1pPr marL="0" indent="0" algn="l">
              <a:buNone/>
              <a:defRPr sz="1200">
                <a:latin typeface="Arial" panose="020B0604020202020204" pitchFamily="34" charset="0"/>
                <a:cs typeface="Arial" panose="020B0604020202020204" pitchFamily="34" charset="0"/>
              </a:defRPr>
            </a:lvl1pPr>
          </a:lstStyle>
          <a:p>
            <a:r>
              <a:rPr lang="en-US"/>
              <a:t>Click icon to add picture</a:t>
            </a:r>
            <a:endParaRPr lang="en-DE"/>
          </a:p>
        </p:txBody>
      </p:sp>
    </p:spTree>
    <p:extLst>
      <p:ext uri="{BB962C8B-B14F-4D97-AF65-F5344CB8AC3E}">
        <p14:creationId xmlns:p14="http://schemas.microsoft.com/office/powerpoint/2010/main" val="240612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33F706-A0E2-F149-3D12-0F061DE0CD61}"/>
              </a:ext>
            </a:extLst>
          </p:cNvPr>
          <p:cNvSpPr/>
          <p:nvPr userDrawn="1"/>
        </p:nvSpPr>
        <p:spPr>
          <a:xfrm>
            <a:off x="76200" y="62753"/>
            <a:ext cx="10954871" cy="6714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8BBCE28D-A3BE-30EB-E1F2-F790B379D94C}"/>
              </a:ext>
            </a:extLst>
          </p:cNvPr>
          <p:cNvSpPr/>
          <p:nvPr userDrawn="1"/>
        </p:nvSpPr>
        <p:spPr>
          <a:xfrm>
            <a:off x="8722659" y="62753"/>
            <a:ext cx="3393141" cy="6225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Footer Placeholder 4">
            <a:extLst>
              <a:ext uri="{FF2B5EF4-FFF2-40B4-BE49-F238E27FC236}">
                <a16:creationId xmlns:a16="http://schemas.microsoft.com/office/drawing/2014/main" id="{EC324DF9-B179-ED48-5590-8516120571BD}"/>
              </a:ext>
            </a:extLst>
          </p:cNvPr>
          <p:cNvSpPr>
            <a:spLocks noGrp="1"/>
          </p:cNvSpPr>
          <p:nvPr>
            <p:ph type="ftr" sz="quarter" idx="11"/>
          </p:nvPr>
        </p:nvSpPr>
        <p:spPr>
          <a:xfrm>
            <a:off x="596659" y="6287824"/>
            <a:ext cx="5411033" cy="365125"/>
          </a:xfrm>
          <a:prstGeom prst="rect">
            <a:avLst/>
          </a:prstGeom>
        </p:spPr>
        <p:txBody>
          <a:bodyPr/>
          <a:lstStyle>
            <a:lvl1pPr>
              <a:defRPr sz="1200" b="1">
                <a:solidFill>
                  <a:schemeClr val="bg2"/>
                </a:solidFill>
                <a:latin typeface="Arial" panose="020B0604020202020204" pitchFamily="34" charset="0"/>
                <a:cs typeface="Arial" panose="020B0604020202020204" pitchFamily="34" charset="0"/>
              </a:defRPr>
            </a:lvl1pPr>
          </a:lstStyle>
          <a:p>
            <a:r>
              <a:rPr lang="en-GB"/>
              <a:t>Footer area for presentation title or web address</a:t>
            </a:r>
            <a:endParaRPr lang="en-US"/>
          </a:p>
        </p:txBody>
      </p:sp>
      <p:sp>
        <p:nvSpPr>
          <p:cNvPr id="6" name="Title 1">
            <a:extLst>
              <a:ext uri="{FF2B5EF4-FFF2-40B4-BE49-F238E27FC236}">
                <a16:creationId xmlns:a16="http://schemas.microsoft.com/office/drawing/2014/main" id="{B466F91D-F2F0-7754-26F7-984B8DCDC1BF}"/>
              </a:ext>
            </a:extLst>
          </p:cNvPr>
          <p:cNvSpPr>
            <a:spLocks noGrp="1"/>
          </p:cNvSpPr>
          <p:nvPr>
            <p:ph type="title"/>
          </p:nvPr>
        </p:nvSpPr>
        <p:spPr>
          <a:xfrm>
            <a:off x="596659" y="1283915"/>
            <a:ext cx="10515600" cy="2852737"/>
          </a:xfrm>
          <a:prstGeom prst="rect">
            <a:avLst/>
          </a:prstGeom>
        </p:spPr>
        <p:txBody>
          <a:bodyPr anchor="b"/>
          <a:lstStyle>
            <a:lvl1pPr>
              <a:defRPr sz="3600">
                <a:solidFill>
                  <a:schemeClr val="bg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F5D49AD1-B509-E635-8EB2-12C9529384E7}"/>
              </a:ext>
            </a:extLst>
          </p:cNvPr>
          <p:cNvSpPr>
            <a:spLocks noGrp="1"/>
          </p:cNvSpPr>
          <p:nvPr>
            <p:ph type="body" idx="1"/>
          </p:nvPr>
        </p:nvSpPr>
        <p:spPr>
          <a:xfrm>
            <a:off x="596659" y="4163640"/>
            <a:ext cx="10515600" cy="1500187"/>
          </a:xfrm>
          <a:prstGeom prst="rect">
            <a:avLst/>
          </a:prstGeom>
        </p:spPr>
        <p:txBody>
          <a:bodyPr/>
          <a:lstStyle>
            <a:lvl1pPr marL="0" indent="0">
              <a:buNone/>
              <a:defRPr sz="2400" b="1">
                <a:solidFill>
                  <a:schemeClr val="bg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808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0B0D-938A-608F-0096-4CFA663F01D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7BA3B-5001-9DC1-0266-088647A3421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EF7B51-F2C8-2574-6F8A-0968A44CB1F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11232DC-55D8-8927-6D40-E92BBB283E50}"/>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6" name="Slide Number Placeholder 5">
            <a:extLst>
              <a:ext uri="{FF2B5EF4-FFF2-40B4-BE49-F238E27FC236}">
                <a16:creationId xmlns:a16="http://schemas.microsoft.com/office/drawing/2014/main" id="{B2E5E712-4156-1315-5579-BA4BA492E86A}"/>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05901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8B586E-9057-E39A-37B0-C4204CE6A84C}"/>
              </a:ext>
            </a:extLst>
          </p:cNvPr>
          <p:cNvSpPr>
            <a:spLocks noGrp="1"/>
          </p:cNvSpPr>
          <p:nvPr>
            <p:ph type="title"/>
          </p:nvPr>
        </p:nvSpPr>
        <p:spPr>
          <a:xfrm>
            <a:off x="596660" y="504483"/>
            <a:ext cx="10841964"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577FF8FE-3741-038F-42FA-C4BAA28E9FED}"/>
              </a:ext>
            </a:extLst>
          </p:cNvPr>
          <p:cNvSpPr>
            <a:spLocks noGrp="1"/>
          </p:cNvSpPr>
          <p:nvPr>
            <p:ph idx="10"/>
          </p:nvPr>
        </p:nvSpPr>
        <p:spPr>
          <a:xfrm>
            <a:off x="596661" y="1437436"/>
            <a:ext cx="10841965"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10" name="Footer Placeholder 4">
            <a:extLst>
              <a:ext uri="{FF2B5EF4-FFF2-40B4-BE49-F238E27FC236}">
                <a16:creationId xmlns:a16="http://schemas.microsoft.com/office/drawing/2014/main" id="{036BF46C-8B6B-0E3D-93F9-452891EF8C70}"/>
              </a:ext>
            </a:extLst>
          </p:cNvPr>
          <p:cNvSpPr>
            <a:spLocks noGrp="1"/>
          </p:cNvSpPr>
          <p:nvPr>
            <p:ph type="ftr" sz="quarter" idx="11"/>
          </p:nvPr>
        </p:nvSpPr>
        <p:spPr>
          <a:xfrm>
            <a:off x="596659" y="6287824"/>
            <a:ext cx="9188275" cy="365125"/>
          </a:xfrm>
          <a:prstGeom prst="rect">
            <a:avLst/>
          </a:prstGeom>
        </p:spPr>
        <p:txBody>
          <a:bodyPr/>
          <a:lstStyle>
            <a:lvl1pPr>
              <a:defRPr sz="1200" b="1">
                <a:solidFill>
                  <a:schemeClr val="accent1"/>
                </a:solidFill>
                <a:latin typeface="Arial" panose="020B0604020202020204" pitchFamily="34" charset="0"/>
                <a:cs typeface="Arial" panose="020B0604020202020204" pitchFamily="34" charset="0"/>
              </a:defRPr>
            </a:lvl1pPr>
          </a:lstStyle>
          <a:p>
            <a:r>
              <a:rPr lang="en-GB"/>
              <a:t>Footer area for presentation title or web address</a:t>
            </a:r>
            <a:endParaRPr lang="en-US"/>
          </a:p>
        </p:txBody>
      </p:sp>
    </p:spTree>
    <p:extLst>
      <p:ext uri="{BB962C8B-B14F-4D97-AF65-F5344CB8AC3E}">
        <p14:creationId xmlns:p14="http://schemas.microsoft.com/office/powerpoint/2010/main" val="375213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7828-7F34-3355-2492-459006256C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88180B-8AA7-5409-AA11-2004DDEC87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3F7FC8-4478-F308-5336-1833FD0920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49330-19AD-A076-2DA4-46CF77A7FB8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950BE-E921-D625-D4D3-F95B4FCCDE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303082-0DD5-6861-B74E-4A59BC5B9AB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68D5A49-3B78-7B0A-7AAF-64D2BABF0AD4}"/>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9" name="Slide Number Placeholder 8">
            <a:extLst>
              <a:ext uri="{FF2B5EF4-FFF2-40B4-BE49-F238E27FC236}">
                <a16:creationId xmlns:a16="http://schemas.microsoft.com/office/drawing/2014/main" id="{94C49BA5-92C9-664D-E7A4-A104C6DE0CAF}"/>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14118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A69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FB381-F9B1-3AE3-2DDF-85368A057958}"/>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11332668" y="6268749"/>
            <a:ext cx="604833" cy="285960"/>
          </a:xfrm>
          <a:prstGeom prst="rect">
            <a:avLst/>
          </a:prstGeom>
        </p:spPr>
      </p:pic>
      <p:pic>
        <p:nvPicPr>
          <p:cNvPr id="5" name="Picture 4">
            <a:extLst>
              <a:ext uri="{FF2B5EF4-FFF2-40B4-BE49-F238E27FC236}">
                <a16:creationId xmlns:a16="http://schemas.microsoft.com/office/drawing/2014/main" id="{731173DC-4069-5207-8965-9AC83EB9DC91}"/>
              </a:ext>
            </a:extLst>
          </p:cNvPr>
          <p:cNvPicPr>
            <a:picLocks noChangeAspect="1"/>
          </p:cNvPicPr>
          <p:nvPr userDrawn="1"/>
        </p:nvPicPr>
        <p:blipFill>
          <a:blip r:embed="rId18"/>
          <a:stretch>
            <a:fillRect/>
          </a:stretch>
        </p:blipFill>
        <p:spPr>
          <a:xfrm>
            <a:off x="0" y="0"/>
            <a:ext cx="12192000" cy="6858000"/>
          </a:xfrm>
          <a:prstGeom prst="rect">
            <a:avLst/>
          </a:prstGeom>
        </p:spPr>
      </p:pic>
    </p:spTree>
    <p:extLst>
      <p:ext uri="{BB962C8B-B14F-4D97-AF65-F5344CB8AC3E}">
        <p14:creationId xmlns:p14="http://schemas.microsoft.com/office/powerpoint/2010/main" val="1768527138"/>
      </p:ext>
    </p:extLst>
  </p:cSld>
  <p:clrMap bg1="lt1" tx1="dk1" bg2="lt2" tx2="dk2" accent1="accent1" accent2="accent2" accent3="accent3" accent4="accent4" accent5="accent5" accent6="accent6" hlink="hlink" folHlink="folHlink"/>
  <p:sldLayoutIdLst>
    <p:sldLayoutId id="2147483666" r:id="rId1"/>
    <p:sldLayoutId id="2147483661" r:id="rId2"/>
    <p:sldLayoutId id="2147483667" r:id="rId3"/>
    <p:sldLayoutId id="2147483662" r:id="rId4"/>
    <p:sldLayoutId id="2147483677" r:id="rId5"/>
    <p:sldLayoutId id="2147483663"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westmorlandandfurness.gov.uk/parking-streets-and-transport/streets-roads-and-pavements/road-maintenance-closures-and-improvements/roadworks" TargetMode="External"/><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www.westmorlandandfurness.gov.uk/parking-streets-and-transport/streets-roads-and-pavements/road-maintenance-closures-and-improvements/roadworks"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hyperlink" Target="https://connectingcumbria.org.uk/home-page-2" TargetMode="External"/><Relationship Id="rId4" Type="http://schemas.openxmlformats.org/officeDocument/2006/relationships/hyperlink" Target="http://www.hyperfastgb.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s://www.enwl.co.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nitedutilities.com/globalassets/documents/pdf/windermere-booklet.pdf" TargetMode="Externa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cadentgas.com/" TargetMode="External"/><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0DA5-D1B3-2ACA-D849-E418BCAE7BF7}"/>
              </a:ext>
            </a:extLst>
          </p:cNvPr>
          <p:cNvSpPr>
            <a:spLocks noGrp="1"/>
          </p:cNvSpPr>
          <p:nvPr>
            <p:ph type="ctrTitle"/>
          </p:nvPr>
        </p:nvSpPr>
        <p:spPr>
          <a:xfrm>
            <a:off x="596102" y="1870162"/>
            <a:ext cx="8800448" cy="2271015"/>
          </a:xfrm>
        </p:spPr>
        <p:txBody>
          <a:bodyPr lIns="91440" tIns="45720" rIns="91440" bIns="45720" anchor="t"/>
          <a:lstStyle/>
          <a:p>
            <a:r>
              <a:rPr lang="en-US" b="1">
                <a:solidFill>
                  <a:srgbClr val="34343E"/>
                </a:solidFill>
                <a:latin typeface="Arial"/>
                <a:cs typeface="Arial"/>
              </a:rPr>
              <a:t>Infrastructure Investment –Streetworks and Permitting</a:t>
            </a:r>
          </a:p>
        </p:txBody>
      </p:sp>
      <p:sp>
        <p:nvSpPr>
          <p:cNvPr id="3" name="Subtitle 2">
            <a:extLst>
              <a:ext uri="{FF2B5EF4-FFF2-40B4-BE49-F238E27FC236}">
                <a16:creationId xmlns:a16="http://schemas.microsoft.com/office/drawing/2014/main" id="{B3556B45-2736-EA75-EF6B-22F247A0F0CF}"/>
              </a:ext>
            </a:extLst>
          </p:cNvPr>
          <p:cNvSpPr>
            <a:spLocks noGrp="1"/>
          </p:cNvSpPr>
          <p:nvPr>
            <p:ph type="subTitle" idx="1"/>
          </p:nvPr>
        </p:nvSpPr>
        <p:spPr>
          <a:xfrm>
            <a:off x="499386" y="4810022"/>
            <a:ext cx="10847477" cy="1127411"/>
          </a:xfrm>
          <a:prstGeom prst="rect">
            <a:avLst/>
          </a:prstGeom>
        </p:spPr>
        <p:txBody>
          <a:bodyPr lIns="91440" tIns="45720" rIns="91440" bIns="45720" anchor="t">
            <a:normAutofit/>
          </a:bodyPr>
          <a:lstStyle/>
          <a:p>
            <a:pPr algn="l"/>
            <a:r>
              <a:rPr lang="en-US">
                <a:solidFill>
                  <a:srgbClr val="626274"/>
                </a:solidFill>
                <a:latin typeface="Arial"/>
                <a:cs typeface="Arial"/>
              </a:rPr>
              <a:t>Angela Jones, Director of Thriving Places</a:t>
            </a:r>
          </a:p>
        </p:txBody>
      </p:sp>
    </p:spTree>
    <p:extLst>
      <p:ext uri="{BB962C8B-B14F-4D97-AF65-F5344CB8AC3E}">
        <p14:creationId xmlns:p14="http://schemas.microsoft.com/office/powerpoint/2010/main" val="371121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991" y="219521"/>
            <a:ext cx="10841964" cy="526661"/>
          </a:xfrm>
        </p:spPr>
        <p:txBody>
          <a:bodyPr/>
          <a:lstStyle/>
          <a:p>
            <a:r>
              <a:rPr lang="en-GB"/>
              <a:t>Emergency or Urgent Activity</a:t>
            </a:r>
          </a:p>
        </p:txBody>
      </p:sp>
      <p:sp>
        <p:nvSpPr>
          <p:cNvPr id="3" name="Content Placeholder 2"/>
          <p:cNvSpPr>
            <a:spLocks noGrp="1"/>
          </p:cNvSpPr>
          <p:nvPr>
            <p:ph idx="10"/>
          </p:nvPr>
        </p:nvSpPr>
        <p:spPr>
          <a:xfrm>
            <a:off x="376457" y="1732302"/>
            <a:ext cx="4303827" cy="5413675"/>
          </a:xfrm>
        </p:spPr>
        <p:txBody>
          <a:bodyPr/>
          <a:lstStyle/>
          <a:p>
            <a:r>
              <a:rPr lang="en-GB" sz="2000" dirty="0"/>
              <a:t>Emergency activities are where there in an immediate danger or likelihood of danger to life.  Immediate Urgent is defined in legislation</a:t>
            </a:r>
          </a:p>
          <a:p>
            <a:endParaRPr lang="en-GB" sz="2000" dirty="0"/>
          </a:p>
          <a:p>
            <a:r>
              <a:rPr lang="en-GB" sz="2000" dirty="0"/>
              <a:t>Immediate activities do require a permit, although because such activities are concerned with emergency or urgent situations, the work can start before applying for a permit (a permit is required within 2 hours of work start). </a:t>
            </a:r>
          </a:p>
          <a:p>
            <a:pPr lvl="2"/>
            <a:endParaRPr lang="en-GB" dirty="0"/>
          </a:p>
          <a:p>
            <a:pPr lvl="1"/>
            <a:endParaRPr lang="en-GB" dirty="0"/>
          </a:p>
          <a:p>
            <a:endParaRPr lang="en-GB" sz="2400" dirty="0"/>
          </a:p>
          <a:p>
            <a:endParaRPr lang="en-GB" sz="2400" dirty="0"/>
          </a:p>
          <a:p>
            <a:endParaRPr lang="en-GB" sz="2400" dirty="0"/>
          </a:p>
          <a:p>
            <a:endParaRPr lang="en-GB" sz="2400" dirty="0"/>
          </a:p>
          <a:p>
            <a:endParaRPr lang="en-GB" dirty="0"/>
          </a:p>
          <a:p>
            <a:endParaRPr lang="en-GB" dirty="0"/>
          </a:p>
        </p:txBody>
      </p:sp>
      <p:pic>
        <p:nvPicPr>
          <p:cNvPr id="4" name="Picture 3">
            <a:extLst>
              <a:ext uri="{FF2B5EF4-FFF2-40B4-BE49-F238E27FC236}">
                <a16:creationId xmlns:a16="http://schemas.microsoft.com/office/drawing/2014/main" id="{7B2423EE-144F-82F6-365F-202B1532B281}"/>
              </a:ext>
            </a:extLst>
          </p:cNvPr>
          <p:cNvPicPr>
            <a:picLocks noChangeAspect="1"/>
          </p:cNvPicPr>
          <p:nvPr/>
        </p:nvPicPr>
        <p:blipFill>
          <a:blip r:embed="rId2"/>
          <a:stretch>
            <a:fillRect/>
          </a:stretch>
        </p:blipFill>
        <p:spPr>
          <a:xfrm>
            <a:off x="4916904" y="1945526"/>
            <a:ext cx="6043863" cy="4323537"/>
          </a:xfrm>
          <a:prstGeom prst="rect">
            <a:avLst/>
          </a:prstGeom>
        </p:spPr>
      </p:pic>
      <p:sp>
        <p:nvSpPr>
          <p:cNvPr id="8" name="TextBox 7">
            <a:extLst>
              <a:ext uri="{FF2B5EF4-FFF2-40B4-BE49-F238E27FC236}">
                <a16:creationId xmlns:a16="http://schemas.microsoft.com/office/drawing/2014/main" id="{7D3EC7EF-E413-21F6-F7D4-0EAE735CD825}"/>
              </a:ext>
            </a:extLst>
          </p:cNvPr>
          <p:cNvSpPr txBox="1"/>
          <p:nvPr/>
        </p:nvSpPr>
        <p:spPr>
          <a:xfrm>
            <a:off x="389375" y="991911"/>
            <a:ext cx="10439046" cy="707886"/>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Ageing infrastructure – electricity, water, gas, highways, broadband. Results in more urgent repairs, need for reconnection and maintenance.</a:t>
            </a:r>
          </a:p>
        </p:txBody>
      </p:sp>
    </p:spTree>
    <p:extLst>
      <p:ext uri="{BB962C8B-B14F-4D97-AF65-F5344CB8AC3E}">
        <p14:creationId xmlns:p14="http://schemas.microsoft.com/office/powerpoint/2010/main" val="95577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does this mean?</a:t>
            </a:r>
          </a:p>
        </p:txBody>
      </p:sp>
      <p:sp>
        <p:nvSpPr>
          <p:cNvPr id="3" name="Content Placeholder 2"/>
          <p:cNvSpPr>
            <a:spLocks noGrp="1"/>
          </p:cNvSpPr>
          <p:nvPr>
            <p:ph idx="10"/>
          </p:nvPr>
        </p:nvSpPr>
        <p:spPr>
          <a:xfrm>
            <a:off x="509575" y="1115218"/>
            <a:ext cx="10350014" cy="4564465"/>
          </a:xfrm>
        </p:spPr>
        <p:txBody>
          <a:bodyPr/>
          <a:lstStyle/>
          <a:p>
            <a:r>
              <a:rPr lang="en-GB" sz="2400"/>
              <a:t>All of the investment is vitally important and welcomed </a:t>
            </a:r>
          </a:p>
          <a:p>
            <a:pPr marL="0" indent="0">
              <a:buNone/>
            </a:pPr>
            <a:r>
              <a:rPr lang="en-GB" sz="2400"/>
              <a:t>BUT….</a:t>
            </a:r>
          </a:p>
          <a:p>
            <a:r>
              <a:rPr lang="en-GB" sz="2400"/>
              <a:t>Significant work on the highway network by multiple utility providers, W&amp;F Council and National Highways</a:t>
            </a:r>
          </a:p>
          <a:p>
            <a:r>
              <a:rPr lang="en-GB" sz="2400"/>
              <a:t>Co-ordination is challenging</a:t>
            </a:r>
          </a:p>
          <a:p>
            <a:r>
              <a:rPr lang="en-GB" sz="2400"/>
              <a:t>Narrow roads often mean road closures, rather than traffic management</a:t>
            </a:r>
          </a:p>
          <a:p>
            <a:r>
              <a:rPr lang="en-GB" sz="2400"/>
              <a:t>Long and unsuitable diversion routes</a:t>
            </a:r>
          </a:p>
          <a:p>
            <a:r>
              <a:rPr lang="en-GB" sz="2400"/>
              <a:t>Disruption to local communities and businesses</a:t>
            </a:r>
          </a:p>
          <a:p>
            <a:r>
              <a:rPr lang="en-GB" sz="2400"/>
              <a:t>Emergency or Urgent Works that are not able to be planned often add to disruption. </a:t>
            </a:r>
          </a:p>
          <a:p>
            <a:r>
              <a:rPr lang="en-GB" sz="2400"/>
              <a:t>Adverse weather makes the work challenging in colder/wetter months with less daylight and when the weather is warmer and more daylight hours there are more visitors/road users. </a:t>
            </a:r>
          </a:p>
          <a:p>
            <a:endParaRPr lang="en-GB" sz="2400"/>
          </a:p>
          <a:p>
            <a:pPr marL="0" indent="0">
              <a:buNone/>
            </a:pPr>
            <a:endParaRPr lang="en-GB" sz="2400"/>
          </a:p>
          <a:p>
            <a:endParaRPr lang="en-GB" sz="2400"/>
          </a:p>
          <a:p>
            <a:pPr marL="0" indent="0">
              <a:buNone/>
            </a:pPr>
            <a:endParaRPr lang="en-GB" sz="24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9176" y="767813"/>
            <a:ext cx="3261963" cy="1046135"/>
          </a:xfrm>
          <a:prstGeom prst="rect">
            <a:avLst/>
          </a:prstGeom>
        </p:spPr>
      </p:pic>
    </p:spTree>
    <p:extLst>
      <p:ext uri="{BB962C8B-B14F-4D97-AF65-F5344CB8AC3E}">
        <p14:creationId xmlns:p14="http://schemas.microsoft.com/office/powerpoint/2010/main" val="282163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74739" y="1672988"/>
            <a:ext cx="10515600" cy="1500187"/>
          </a:xfrm>
        </p:spPr>
        <p:txBody>
          <a:bodyPr/>
          <a:lstStyle/>
          <a:p>
            <a:r>
              <a:rPr lang="en-GB" sz="4800"/>
              <a:t>Permits and statutory undertakers </a:t>
            </a:r>
          </a:p>
        </p:txBody>
      </p:sp>
    </p:spTree>
    <p:extLst>
      <p:ext uri="{BB962C8B-B14F-4D97-AF65-F5344CB8AC3E}">
        <p14:creationId xmlns:p14="http://schemas.microsoft.com/office/powerpoint/2010/main" val="2710585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326695" y="773419"/>
            <a:ext cx="10068590" cy="5244203"/>
          </a:xfrm>
        </p:spPr>
        <p:txBody>
          <a:bodyPr/>
          <a:lstStyle/>
          <a:p>
            <a:r>
              <a:rPr lang="en-GB"/>
              <a:t>Certain companies or public bodies have a legal right (under the New Roads and Street Works Act) to dig up roads in order to install new pipes, cables, </a:t>
            </a:r>
            <a:r>
              <a:rPr lang="en-GB" err="1"/>
              <a:t>etc</a:t>
            </a:r>
            <a:r>
              <a:rPr lang="en-GB"/>
              <a:t>, or to maintain their existing ones. These are known as statutory undertakers.</a:t>
            </a:r>
          </a:p>
          <a:p>
            <a:r>
              <a:rPr lang="en-GB"/>
              <a:t>In general, these are companies that supply water, gas, electricity and telecommunications, etc.</a:t>
            </a:r>
          </a:p>
          <a:p>
            <a:r>
              <a:rPr lang="en-GB"/>
              <a:t>Most of the statutory undertakers do not carry out their works themselves but use contractors to do the work. The contractors should display a board saying who they are, who they are working for and giving a contact phone number.</a:t>
            </a:r>
          </a:p>
          <a:p>
            <a:endParaRPr lang="en-GB"/>
          </a:p>
          <a:p>
            <a:pPr marL="0" indent="0">
              <a:buNone/>
            </a:pPr>
            <a:endParaRPr lang="en-GB"/>
          </a:p>
          <a:p>
            <a:endParaRPr lang="en-GB"/>
          </a:p>
          <a:p>
            <a:endParaRPr lang="en-GB"/>
          </a:p>
        </p:txBody>
      </p:sp>
      <p:sp>
        <p:nvSpPr>
          <p:cNvPr id="7" name="Title 1"/>
          <p:cNvSpPr txBox="1">
            <a:spLocks/>
          </p:cNvSpPr>
          <p:nvPr/>
        </p:nvSpPr>
        <p:spPr>
          <a:xfrm>
            <a:off x="326694" y="246758"/>
            <a:ext cx="10841964" cy="526661"/>
          </a:xfrm>
          <a:prstGeom prst="rect">
            <a:avLst/>
          </a:prstGeom>
        </p:spPr>
        <p:txBody>
          <a:bodyPr/>
          <a:lstStyle>
            <a:lvl1pPr algn="l" defTabSz="914400" rtl="0" eaLnBrk="1" latinLnBrk="0" hangingPunct="1">
              <a:lnSpc>
                <a:spcPct val="90000"/>
              </a:lnSpc>
              <a:spcBef>
                <a:spcPct val="0"/>
              </a:spcBef>
              <a:buNone/>
              <a:defRPr sz="2800" b="1" kern="1200">
                <a:solidFill>
                  <a:srgbClr val="26A699"/>
                </a:solidFill>
                <a:latin typeface="Arial" panose="020B0604020202020204" pitchFamily="34" charset="0"/>
                <a:ea typeface="+mj-ea"/>
                <a:cs typeface="Arial" panose="020B0604020202020204" pitchFamily="34" charset="0"/>
              </a:defRPr>
            </a:lvl1pPr>
          </a:lstStyle>
          <a:p>
            <a:r>
              <a:rPr lang="en-GB"/>
              <a:t>Who can work on a road?</a:t>
            </a:r>
          </a:p>
        </p:txBody>
      </p:sp>
      <p:sp>
        <p:nvSpPr>
          <p:cNvPr id="10" name="Title 1"/>
          <p:cNvSpPr txBox="1">
            <a:spLocks/>
          </p:cNvSpPr>
          <p:nvPr/>
        </p:nvSpPr>
        <p:spPr>
          <a:xfrm>
            <a:off x="466032" y="2868859"/>
            <a:ext cx="10841964" cy="526661"/>
          </a:xfrm>
          <a:prstGeom prst="rect">
            <a:avLst/>
          </a:prstGeom>
        </p:spPr>
        <p:txBody>
          <a:bodyPr/>
          <a:lstStyle>
            <a:lvl1pPr algn="l" defTabSz="914400" rtl="0" eaLnBrk="1" latinLnBrk="0" hangingPunct="1">
              <a:lnSpc>
                <a:spcPct val="90000"/>
              </a:lnSpc>
              <a:spcBef>
                <a:spcPct val="0"/>
              </a:spcBef>
              <a:buNone/>
              <a:defRPr sz="2800" b="1" kern="1200">
                <a:solidFill>
                  <a:srgbClr val="26A699"/>
                </a:solidFill>
                <a:latin typeface="Arial" panose="020B0604020202020204" pitchFamily="34" charset="0"/>
                <a:ea typeface="+mj-ea"/>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D2BE9F9E-8B40-C4DE-35CC-80E84727DE65}"/>
              </a:ext>
            </a:extLst>
          </p:cNvPr>
          <p:cNvPicPr>
            <a:picLocks noChangeAspect="1"/>
          </p:cNvPicPr>
          <p:nvPr/>
        </p:nvPicPr>
        <p:blipFill>
          <a:blip r:embed="rId3"/>
          <a:stretch>
            <a:fillRect/>
          </a:stretch>
        </p:blipFill>
        <p:spPr>
          <a:xfrm>
            <a:off x="4653187" y="2676622"/>
            <a:ext cx="6376969" cy="3407959"/>
          </a:xfrm>
          <a:prstGeom prst="rect">
            <a:avLst/>
          </a:prstGeom>
        </p:spPr>
      </p:pic>
      <p:pic>
        <p:nvPicPr>
          <p:cNvPr id="9" name="Picture 8">
            <a:extLst>
              <a:ext uri="{FF2B5EF4-FFF2-40B4-BE49-F238E27FC236}">
                <a16:creationId xmlns:a16="http://schemas.microsoft.com/office/drawing/2014/main" id="{A5302636-717A-060D-69C8-B0A9074ED37F}"/>
              </a:ext>
            </a:extLst>
          </p:cNvPr>
          <p:cNvPicPr>
            <a:picLocks noChangeAspect="1"/>
          </p:cNvPicPr>
          <p:nvPr/>
        </p:nvPicPr>
        <p:blipFill>
          <a:blip r:embed="rId4"/>
          <a:stretch>
            <a:fillRect/>
          </a:stretch>
        </p:blipFill>
        <p:spPr>
          <a:xfrm>
            <a:off x="466032" y="3126584"/>
            <a:ext cx="3754986" cy="2470385"/>
          </a:xfrm>
          <a:prstGeom prst="rect">
            <a:avLst/>
          </a:prstGeom>
        </p:spPr>
      </p:pic>
    </p:spTree>
    <p:extLst>
      <p:ext uri="{BB962C8B-B14F-4D97-AF65-F5344CB8AC3E}">
        <p14:creationId xmlns:p14="http://schemas.microsoft.com/office/powerpoint/2010/main" val="184673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326695" y="773419"/>
            <a:ext cx="10068590" cy="5244203"/>
          </a:xfrm>
        </p:spPr>
        <p:txBody>
          <a:bodyPr/>
          <a:lstStyle/>
          <a:p>
            <a:endParaRPr lang="en-GB"/>
          </a:p>
          <a:p>
            <a:pPr marL="0" indent="0">
              <a:buNone/>
            </a:pPr>
            <a:endParaRPr lang="en-GB"/>
          </a:p>
          <a:p>
            <a:pPr marL="0" indent="0">
              <a:buNone/>
            </a:pPr>
            <a:r>
              <a:rPr lang="en-GB"/>
              <a:t>Westmorland and Furness operates a Permit Scheme in line with the Traffic Management Act 2004, giving powers to Highway Authorities to require all highway works to be permitted.</a:t>
            </a:r>
          </a:p>
          <a:p>
            <a:pPr marL="0" indent="0">
              <a:buNone/>
            </a:pPr>
            <a:r>
              <a:rPr lang="en-GB"/>
              <a:t>Permits are required for most work in the road or pavement that takes place on any publicly maintainable highways. </a:t>
            </a:r>
          </a:p>
          <a:p>
            <a:r>
              <a:rPr lang="en-GB"/>
              <a:t>Permissible works include such things as:</a:t>
            </a:r>
          </a:p>
          <a:p>
            <a:endParaRPr lang="en-GB"/>
          </a:p>
          <a:p>
            <a:pPr lvl="1"/>
            <a:r>
              <a:rPr lang="en-GB"/>
              <a:t>street works - work on plant and apparatus in the street by undertakers (utility companies or contractors)</a:t>
            </a:r>
          </a:p>
          <a:p>
            <a:pPr lvl="1"/>
            <a:endParaRPr lang="en-GB"/>
          </a:p>
          <a:p>
            <a:pPr lvl="1"/>
            <a:r>
              <a:rPr lang="en-GB"/>
              <a:t>works for road purposes - maintenance and improvement works to the road itself carried out by, or on behalf of, the highway authority</a:t>
            </a:r>
          </a:p>
          <a:p>
            <a:pPr lvl="1"/>
            <a:endParaRPr lang="en-GB"/>
          </a:p>
          <a:p>
            <a:pPr lvl="1"/>
            <a:r>
              <a:rPr lang="en-GB"/>
              <a:t>major highway works</a:t>
            </a:r>
          </a:p>
          <a:p>
            <a:endParaRPr lang="en-GB"/>
          </a:p>
          <a:p>
            <a:endParaRPr lang="en-GB"/>
          </a:p>
        </p:txBody>
      </p:sp>
      <p:sp>
        <p:nvSpPr>
          <p:cNvPr id="10" name="Title 1"/>
          <p:cNvSpPr txBox="1">
            <a:spLocks/>
          </p:cNvSpPr>
          <p:nvPr/>
        </p:nvSpPr>
        <p:spPr>
          <a:xfrm>
            <a:off x="466032" y="2868859"/>
            <a:ext cx="10841964" cy="526661"/>
          </a:xfrm>
          <a:prstGeom prst="rect">
            <a:avLst/>
          </a:prstGeom>
        </p:spPr>
        <p:txBody>
          <a:bodyPr/>
          <a:lstStyle>
            <a:lvl1pPr algn="l" defTabSz="914400" rtl="0" eaLnBrk="1" latinLnBrk="0" hangingPunct="1">
              <a:lnSpc>
                <a:spcPct val="90000"/>
              </a:lnSpc>
              <a:spcBef>
                <a:spcPct val="0"/>
              </a:spcBef>
              <a:buNone/>
              <a:defRPr sz="2800" b="1" kern="1200">
                <a:solidFill>
                  <a:srgbClr val="26A699"/>
                </a:solidFill>
                <a:latin typeface="Arial" panose="020B0604020202020204" pitchFamily="34" charset="0"/>
                <a:ea typeface="+mj-ea"/>
                <a:cs typeface="Arial" panose="020B0604020202020204" pitchFamily="34" charset="0"/>
              </a:defRPr>
            </a:lvl1pPr>
          </a:lstStyle>
          <a:p>
            <a:endParaRPr lang="en-GB"/>
          </a:p>
        </p:txBody>
      </p:sp>
      <p:sp>
        <p:nvSpPr>
          <p:cNvPr id="11" name="Title 4"/>
          <p:cNvSpPr>
            <a:spLocks noGrp="1"/>
          </p:cNvSpPr>
          <p:nvPr>
            <p:ph type="title"/>
          </p:nvPr>
        </p:nvSpPr>
        <p:spPr>
          <a:xfrm>
            <a:off x="550677" y="307459"/>
            <a:ext cx="10841964" cy="526661"/>
          </a:xfrm>
        </p:spPr>
        <p:txBody>
          <a:bodyPr/>
          <a:lstStyle/>
          <a:p>
            <a:r>
              <a:rPr lang="en-GB"/>
              <a:t>Permits Scheme</a:t>
            </a:r>
          </a:p>
        </p:txBody>
      </p:sp>
      <p:pic>
        <p:nvPicPr>
          <p:cNvPr id="2" name="Picture 1">
            <a:extLst>
              <a:ext uri="{FF2B5EF4-FFF2-40B4-BE49-F238E27FC236}">
                <a16:creationId xmlns:a16="http://schemas.microsoft.com/office/drawing/2014/main" id="{333EB0FB-1480-F07F-F375-9A15CBAB9F35}"/>
              </a:ext>
            </a:extLst>
          </p:cNvPr>
          <p:cNvPicPr>
            <a:picLocks noChangeAspect="1"/>
          </p:cNvPicPr>
          <p:nvPr/>
        </p:nvPicPr>
        <p:blipFill>
          <a:blip r:embed="rId3"/>
          <a:stretch>
            <a:fillRect/>
          </a:stretch>
        </p:blipFill>
        <p:spPr>
          <a:xfrm>
            <a:off x="10337526" y="3274118"/>
            <a:ext cx="1451579" cy="2216842"/>
          </a:xfrm>
          <a:prstGeom prst="rect">
            <a:avLst/>
          </a:prstGeom>
        </p:spPr>
      </p:pic>
      <p:pic>
        <p:nvPicPr>
          <p:cNvPr id="4" name="Picture 3">
            <a:extLst>
              <a:ext uri="{FF2B5EF4-FFF2-40B4-BE49-F238E27FC236}">
                <a16:creationId xmlns:a16="http://schemas.microsoft.com/office/drawing/2014/main" id="{AC324EF9-4AD9-5C33-8FDC-4FF5EF43479A}"/>
              </a:ext>
            </a:extLst>
          </p:cNvPr>
          <p:cNvPicPr>
            <a:picLocks noChangeAspect="1"/>
          </p:cNvPicPr>
          <p:nvPr/>
        </p:nvPicPr>
        <p:blipFill>
          <a:blip r:embed="rId4"/>
          <a:stretch>
            <a:fillRect/>
          </a:stretch>
        </p:blipFill>
        <p:spPr>
          <a:xfrm>
            <a:off x="10337527" y="773419"/>
            <a:ext cx="1451578" cy="2187024"/>
          </a:xfrm>
          <a:prstGeom prst="rect">
            <a:avLst/>
          </a:prstGeom>
        </p:spPr>
      </p:pic>
    </p:spTree>
    <p:extLst>
      <p:ext uri="{BB962C8B-B14F-4D97-AF65-F5344CB8AC3E}">
        <p14:creationId xmlns:p14="http://schemas.microsoft.com/office/powerpoint/2010/main" val="2147135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B6A3-74D8-574A-D34F-0D2751D0939C}"/>
              </a:ext>
            </a:extLst>
          </p:cNvPr>
          <p:cNvSpPr>
            <a:spLocks noGrp="1"/>
          </p:cNvSpPr>
          <p:nvPr>
            <p:ph type="title"/>
          </p:nvPr>
        </p:nvSpPr>
        <p:spPr/>
        <p:txBody>
          <a:bodyPr/>
          <a:lstStyle/>
          <a:p>
            <a:r>
              <a:rPr lang="en-GB"/>
              <a:t>Objectives of Streetworks and the Permit Scheme</a:t>
            </a:r>
          </a:p>
        </p:txBody>
      </p:sp>
      <p:sp>
        <p:nvSpPr>
          <p:cNvPr id="3" name="Content Placeholder 2">
            <a:extLst>
              <a:ext uri="{FF2B5EF4-FFF2-40B4-BE49-F238E27FC236}">
                <a16:creationId xmlns:a16="http://schemas.microsoft.com/office/drawing/2014/main" id="{4E55FF5C-4D62-8D9E-25F4-5D9B815E9FF3}"/>
              </a:ext>
            </a:extLst>
          </p:cNvPr>
          <p:cNvSpPr>
            <a:spLocks noGrp="1"/>
          </p:cNvSpPr>
          <p:nvPr>
            <p:ph idx="10"/>
          </p:nvPr>
        </p:nvSpPr>
        <p:spPr>
          <a:xfrm>
            <a:off x="596660" y="1031144"/>
            <a:ext cx="10841964" cy="5741131"/>
          </a:xfrm>
        </p:spPr>
        <p:txBody>
          <a:bodyPr/>
          <a:lstStyle/>
          <a:p>
            <a:r>
              <a:rPr lang="en-GB" sz="1800">
                <a:effectLst/>
                <a:ea typeface="Times New Roman" panose="02020603050405020304" pitchFamily="18" charset="0"/>
              </a:rPr>
              <a:t>Significantly improve coordination by providing a structured and regulated framework for managing activities</a:t>
            </a:r>
          </a:p>
          <a:p>
            <a:r>
              <a:rPr lang="en-GB" sz="1800">
                <a:effectLst/>
                <a:ea typeface="Times New Roman" panose="02020603050405020304" pitchFamily="18" charset="0"/>
              </a:rPr>
              <a:t>Aims to reduce safety hazards </a:t>
            </a:r>
            <a:r>
              <a:rPr lang="en-GB" sz="1800">
                <a:ea typeface="Times New Roman" panose="02020603050405020304" pitchFamily="18" charset="0"/>
              </a:rPr>
              <a:t>and </a:t>
            </a:r>
            <a:r>
              <a:rPr lang="en-GB" sz="1800">
                <a:effectLst/>
                <a:ea typeface="Times New Roman" panose="02020603050405020304" pitchFamily="18" charset="0"/>
              </a:rPr>
              <a:t>incidents, </a:t>
            </a:r>
            <a:r>
              <a:rPr lang="en-GB" sz="1800">
                <a:ea typeface="Times New Roman" panose="02020603050405020304" pitchFamily="18" charset="0"/>
              </a:rPr>
              <a:t>minimise </a:t>
            </a:r>
            <a:r>
              <a:rPr lang="en-GB" sz="1800">
                <a:effectLst/>
                <a:ea typeface="Times New Roman" panose="02020603050405020304" pitchFamily="18" charset="0"/>
              </a:rPr>
              <a:t>adverse impact of works on residents and/or businesses, disabled people and/or public transport users</a:t>
            </a:r>
          </a:p>
          <a:p>
            <a:r>
              <a:rPr lang="en-GB" sz="1800">
                <a:ea typeface="Times New Roman" panose="02020603050405020304" pitchFamily="18" charset="0"/>
              </a:rPr>
              <a:t>T</a:t>
            </a:r>
            <a:r>
              <a:rPr lang="en-GB" sz="1800">
                <a:effectLst/>
                <a:ea typeface="Times New Roman" panose="02020603050405020304" pitchFamily="18" charset="0"/>
              </a:rPr>
              <a:t>argeted work to help delivery of national infrastructure projects</a:t>
            </a:r>
            <a:endParaRPr lang="en-GB" sz="1800">
              <a:ea typeface="Times New Roman" panose="02020603050405020304" pitchFamily="18" charset="0"/>
            </a:endParaRPr>
          </a:p>
          <a:p>
            <a:r>
              <a:rPr lang="en-GB" sz="1800">
                <a:ea typeface="Times New Roman" panose="02020603050405020304" pitchFamily="18" charset="0"/>
              </a:rPr>
              <a:t>P</a:t>
            </a:r>
            <a:r>
              <a:rPr lang="en-GB" sz="1800">
                <a:effectLst/>
                <a:ea typeface="Times New Roman" panose="02020603050405020304" pitchFamily="18" charset="0"/>
              </a:rPr>
              <a:t>rotection of the structure of the street and apparatus within it, in a way that helps manage long-term maintenance costs</a:t>
            </a:r>
          </a:p>
          <a:p>
            <a:r>
              <a:rPr lang="en-GB" sz="1800">
                <a:ea typeface="Times New Roman" panose="02020603050405020304" pitchFamily="18" charset="0"/>
              </a:rPr>
              <a:t>B</a:t>
            </a:r>
            <a:r>
              <a:rPr lang="en-GB" sz="1800">
                <a:effectLst/>
                <a:ea typeface="Times New Roman" panose="02020603050405020304" pitchFamily="18" charset="0"/>
              </a:rPr>
              <a:t>etter information for road users about works in the highway</a:t>
            </a:r>
          </a:p>
          <a:p>
            <a:r>
              <a:rPr lang="en-GB" sz="1800">
                <a:ea typeface="Times New Roman" panose="02020603050405020304" pitchFamily="18" charset="0"/>
              </a:rPr>
              <a:t>Ensure</a:t>
            </a:r>
            <a:r>
              <a:rPr lang="en-GB" sz="1800">
                <a:effectLst/>
                <a:ea typeface="Times New Roman" panose="02020603050405020304" pitchFamily="18" charset="0"/>
              </a:rPr>
              <a:t> compliance with highways legislation by </a:t>
            </a:r>
            <a:r>
              <a:rPr lang="en-GB" sz="1800">
                <a:ea typeface="Times New Roman" panose="02020603050405020304" pitchFamily="18" charset="0"/>
              </a:rPr>
              <a:t>utility companies</a:t>
            </a:r>
            <a:endParaRPr lang="en-GB" sz="1800">
              <a:effectLst/>
              <a:ea typeface="Times New Roman" panose="02020603050405020304" pitchFamily="18" charset="0"/>
            </a:endParaRPr>
          </a:p>
          <a:p>
            <a:r>
              <a:rPr lang="en-GB" sz="1800">
                <a:ea typeface="Times New Roman" panose="02020603050405020304" pitchFamily="18" charset="0"/>
              </a:rPr>
              <a:t>Improving</a:t>
            </a:r>
            <a:r>
              <a:rPr lang="en-GB" sz="1800">
                <a:effectLst/>
                <a:ea typeface="Times New Roman" panose="02020603050405020304" pitchFamily="18" charset="0"/>
              </a:rPr>
              <a:t> cooperation and collaboration between different utility companies</a:t>
            </a:r>
          </a:p>
          <a:p>
            <a:r>
              <a:rPr lang="en-GB" sz="1800">
                <a:effectLst/>
                <a:ea typeface="Times New Roman" panose="02020603050405020304" pitchFamily="18" charset="0"/>
              </a:rPr>
              <a:t>Prom</a:t>
            </a:r>
            <a:r>
              <a:rPr lang="en-GB" sz="1800">
                <a:ea typeface="Times New Roman" panose="02020603050405020304" pitchFamily="18" charset="0"/>
              </a:rPr>
              <a:t>oting </a:t>
            </a:r>
            <a:r>
              <a:rPr lang="en-GB" sz="1800">
                <a:effectLst/>
                <a:ea typeface="Times New Roman" panose="02020603050405020304" pitchFamily="18" charset="0"/>
              </a:rPr>
              <a:t>adoption of minimally invasive works methods, and measures to mitigate the impact of excavations</a:t>
            </a:r>
          </a:p>
          <a:p>
            <a:r>
              <a:rPr lang="en-GB" sz="1800">
                <a:effectLst/>
                <a:ea typeface="Times New Roman" panose="02020603050405020304" pitchFamily="18" charset="0"/>
              </a:rPr>
              <a:t>Reduction in the environmental impact of works (less noise, greater cleanliness, more recycling of materials etc.)</a:t>
            </a:r>
          </a:p>
          <a:p>
            <a:r>
              <a:rPr lang="en-GB" sz="1800">
                <a:ea typeface="Times New Roman" panose="02020603050405020304" pitchFamily="18" charset="0"/>
              </a:rPr>
              <a:t>Permit fees and defect charges designed purely for cost recovery which covers employment of different personnel to process permits, monitor works, enforce regulations and inspections alongside administrative expenses such as IT systems, software and hardware</a:t>
            </a:r>
            <a:endParaRPr lang="en-GB" sz="1800">
              <a:effectLst/>
              <a:ea typeface="Times New Roman" panose="02020603050405020304" pitchFamily="18" charset="0"/>
            </a:endParaRPr>
          </a:p>
          <a:p>
            <a:endParaRPr lang="en-GB" sz="1800">
              <a:effectLst/>
              <a:ea typeface="Times New Roman" panose="02020603050405020304" pitchFamily="18" charset="0"/>
            </a:endParaRPr>
          </a:p>
          <a:p>
            <a:endParaRPr lang="en-GB"/>
          </a:p>
        </p:txBody>
      </p:sp>
    </p:spTree>
    <p:extLst>
      <p:ext uri="{BB962C8B-B14F-4D97-AF65-F5344CB8AC3E}">
        <p14:creationId xmlns:p14="http://schemas.microsoft.com/office/powerpoint/2010/main" val="4175976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4135" y="269959"/>
            <a:ext cx="10841964" cy="526661"/>
          </a:xfrm>
        </p:spPr>
        <p:txBody>
          <a:bodyPr/>
          <a:lstStyle/>
          <a:p>
            <a:r>
              <a:rPr lang="en-GB"/>
              <a:t>What does the permit scheme allow?</a:t>
            </a:r>
          </a:p>
        </p:txBody>
      </p:sp>
      <p:sp>
        <p:nvSpPr>
          <p:cNvPr id="6" name="Content Placeholder 5"/>
          <p:cNvSpPr>
            <a:spLocks noGrp="1"/>
          </p:cNvSpPr>
          <p:nvPr>
            <p:ph idx="10"/>
          </p:nvPr>
        </p:nvSpPr>
        <p:spPr>
          <a:xfrm>
            <a:off x="165465" y="796620"/>
            <a:ext cx="11582400" cy="3239068"/>
          </a:xfrm>
        </p:spPr>
        <p:txBody>
          <a:bodyPr/>
          <a:lstStyle/>
          <a:p>
            <a:pPr marL="269875" lvl="1" indent="0">
              <a:buNone/>
            </a:pPr>
            <a:r>
              <a:rPr lang="en-GB" sz="1800"/>
              <a:t>A </a:t>
            </a:r>
            <a:r>
              <a:rPr lang="en-GB" sz="1800" err="1"/>
              <a:t>streetworks</a:t>
            </a:r>
            <a:r>
              <a:rPr lang="en-GB" sz="1800"/>
              <a:t> permit scheme aims to minimise disruption from road and street works by requiring companies to obtain permits before undertaking any work on the highway. </a:t>
            </a:r>
          </a:p>
          <a:p>
            <a:pPr marL="269875" lvl="1" indent="0">
              <a:buNone/>
            </a:pPr>
            <a:r>
              <a:rPr lang="en-GB" sz="1800"/>
              <a:t>The permit scheme allows the council to require work to be carried out at specific times and to apply conditions as to how this work is to be carried out. Because the scheme covers its costs the council has more oversight which is funded by those causing the potential disruption rather than the taxpayer.  </a:t>
            </a:r>
          </a:p>
          <a:p>
            <a:pPr marL="269875" lvl="1" indent="0">
              <a:buNone/>
            </a:pPr>
            <a:r>
              <a:rPr lang="en-GB" sz="1800"/>
              <a:t>Any utility companies or contractors acting on behalf of either a utility company or a local authority must apply for relevant permits.  While it might seem odd to be issuing permits for our own works, it is a legal requirement that parity exists across all permit applications and the processes surrounding them, regardless of who is making the application. In addition the full picture is needed for coordination of works.</a:t>
            </a:r>
          </a:p>
        </p:txBody>
      </p:sp>
      <p:sp>
        <p:nvSpPr>
          <p:cNvPr id="7" name="Title 1"/>
          <p:cNvSpPr txBox="1">
            <a:spLocks/>
          </p:cNvSpPr>
          <p:nvPr/>
        </p:nvSpPr>
        <p:spPr>
          <a:xfrm>
            <a:off x="444135" y="3317099"/>
            <a:ext cx="10841964" cy="526661"/>
          </a:xfrm>
          <a:prstGeom prst="rect">
            <a:avLst/>
          </a:prstGeom>
        </p:spPr>
        <p:txBody>
          <a:bodyPr/>
          <a:lstStyle>
            <a:lvl1pPr algn="l" defTabSz="914400" rtl="0" eaLnBrk="1" latinLnBrk="0" hangingPunct="1">
              <a:lnSpc>
                <a:spcPct val="90000"/>
              </a:lnSpc>
              <a:spcBef>
                <a:spcPct val="0"/>
              </a:spcBef>
              <a:buNone/>
              <a:defRPr sz="2800" b="1" kern="1200">
                <a:solidFill>
                  <a:srgbClr val="26A699"/>
                </a:solidFill>
                <a:latin typeface="Arial" panose="020B0604020202020204" pitchFamily="34" charset="0"/>
                <a:ea typeface="+mj-ea"/>
                <a:cs typeface="Arial" panose="020B0604020202020204" pitchFamily="34" charset="0"/>
              </a:defRPr>
            </a:lvl1pPr>
          </a:lstStyle>
          <a:p>
            <a:r>
              <a:rPr lang="en-GB"/>
              <a:t>Can we take enforcement action?</a:t>
            </a:r>
          </a:p>
        </p:txBody>
      </p:sp>
      <p:sp>
        <p:nvSpPr>
          <p:cNvPr id="11" name="Rectangle 10"/>
          <p:cNvSpPr/>
          <p:nvPr/>
        </p:nvSpPr>
        <p:spPr>
          <a:xfrm>
            <a:off x="444135" y="3784602"/>
            <a:ext cx="10841964" cy="2185214"/>
          </a:xfrm>
          <a:prstGeom prst="rect">
            <a:avLst/>
          </a:prstGeom>
        </p:spPr>
        <p:txBody>
          <a:bodyPr wrap="square">
            <a:spAutoFit/>
          </a:bodyPr>
          <a:lstStyle/>
          <a:p>
            <a:r>
              <a:rPr lang="en-GB">
                <a:latin typeface="Arial" panose="020B0604020202020204" pitchFamily="34" charset="0"/>
                <a:cs typeface="Arial" panose="020B0604020202020204" pitchFamily="34" charset="0"/>
              </a:rPr>
              <a:t>If a works promoter breaches the conditions of a permit, they may be issued with a fixed penalty notice. The aim of this is to improve compliance and reduce the disruptive impact of </a:t>
            </a:r>
            <a:r>
              <a:rPr lang="en-GB" err="1">
                <a:latin typeface="Arial" panose="020B0604020202020204" pitchFamily="34" charset="0"/>
                <a:cs typeface="Arial" panose="020B0604020202020204" pitchFamily="34" charset="0"/>
              </a:rPr>
              <a:t>streetworks</a:t>
            </a:r>
            <a:r>
              <a:rPr lang="en-GB">
                <a:latin typeface="Arial" panose="020B0604020202020204" pitchFamily="34" charset="0"/>
                <a:cs typeface="Arial" panose="020B0604020202020204" pitchFamily="34" charset="0"/>
              </a:rPr>
              <a:t>.</a:t>
            </a:r>
          </a:p>
          <a:p>
            <a:r>
              <a:rPr lang="en-GB">
                <a:latin typeface="Arial" panose="020B0604020202020204" pitchFamily="34" charset="0"/>
                <a:cs typeface="Arial" panose="020B0604020202020204" pitchFamily="34" charset="0"/>
              </a:rPr>
              <a:t>A penalty of £120 is applied, which will be doubled as of Summer 2025. These are set  by central government. </a:t>
            </a:r>
          </a:p>
          <a:p>
            <a:endParaRPr lang="en-GB" sz="1000">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FPNs can be issued for several reasons such as:</a:t>
            </a:r>
          </a:p>
          <a:p>
            <a:pPr marL="285750" indent="-285750">
              <a:buFont typeface="Arial" panose="020B0604020202020204" pitchFamily="34" charset="0"/>
              <a:buChar char="•"/>
            </a:pPr>
            <a:endParaRPr lang="en-GB">
              <a:solidFill>
                <a:srgbClr val="4D5366"/>
              </a:solidFill>
              <a:latin typeface="Arial" panose="020B0604020202020204" pitchFamily="34" charset="0"/>
              <a:cs typeface="Arial" panose="020B0604020202020204" pitchFamily="34" charset="0"/>
            </a:endParaRPr>
          </a:p>
          <a:p>
            <a:endParaRPr lang="en-GB"/>
          </a:p>
        </p:txBody>
      </p:sp>
      <p:sp>
        <p:nvSpPr>
          <p:cNvPr id="2" name="Rectangle 1">
            <a:extLst>
              <a:ext uri="{FF2B5EF4-FFF2-40B4-BE49-F238E27FC236}">
                <a16:creationId xmlns:a16="http://schemas.microsoft.com/office/drawing/2014/main" id="{C34233B1-2280-A954-B028-E4D6E1AEC0B0}"/>
              </a:ext>
            </a:extLst>
          </p:cNvPr>
          <p:cNvSpPr/>
          <p:nvPr/>
        </p:nvSpPr>
        <p:spPr>
          <a:xfrm>
            <a:off x="444135" y="5163910"/>
            <a:ext cx="4032615" cy="1200329"/>
          </a:xfrm>
          <a:prstGeom prst="rect">
            <a:avLst/>
          </a:prstGeom>
        </p:spPr>
        <p:txBody>
          <a:bodyPr wrap="square">
            <a:spAutoFit/>
          </a:bodyPr>
          <a:lstStyle/>
          <a:p>
            <a:pPr marL="285750" indent="-285750">
              <a:buFont typeface="Arial" panose="020B0604020202020204" pitchFamily="34" charset="0"/>
              <a:buChar char="•"/>
            </a:pPr>
            <a:endParaRPr lang="en-GB">
              <a:solidFill>
                <a:srgbClr val="4D5366"/>
              </a:solidFill>
              <a:latin typeface="Source Sans Pro"/>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Late start/stop of a permit</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Late registration</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Breach of permit conditions</a:t>
            </a:r>
          </a:p>
        </p:txBody>
      </p:sp>
      <p:sp>
        <p:nvSpPr>
          <p:cNvPr id="3" name="Rectangle 2">
            <a:extLst>
              <a:ext uri="{FF2B5EF4-FFF2-40B4-BE49-F238E27FC236}">
                <a16:creationId xmlns:a16="http://schemas.microsoft.com/office/drawing/2014/main" id="{A5029B62-3D3B-3C16-E280-1F6841260E0D}"/>
              </a:ext>
            </a:extLst>
          </p:cNvPr>
          <p:cNvSpPr/>
          <p:nvPr/>
        </p:nvSpPr>
        <p:spPr>
          <a:xfrm>
            <a:off x="3985702" y="5163910"/>
            <a:ext cx="6527392" cy="1477328"/>
          </a:xfrm>
          <a:prstGeom prst="rect">
            <a:avLst/>
          </a:prstGeom>
        </p:spPr>
        <p:txBody>
          <a:bodyPr wrap="square">
            <a:spAutoFit/>
          </a:bodyPr>
          <a:lstStyle/>
          <a:p>
            <a:pPr marL="285750" indent="-285750">
              <a:buFont typeface="Arial" panose="020B0604020202020204" pitchFamily="34" charset="0"/>
              <a:buChar char="•"/>
            </a:pPr>
            <a:endParaRPr lang="en-GB">
              <a:solidFill>
                <a:srgbClr val="4D5366"/>
              </a:solidFill>
              <a:latin typeface="Source Sans Pro"/>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Incorrect registration details</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Incorrect permit details</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Working without a permit (a higher charge of £500 is issued</a:t>
            </a:r>
            <a:r>
              <a:rPr lang="en-GB"/>
              <a:t>)</a:t>
            </a:r>
          </a:p>
        </p:txBody>
      </p:sp>
    </p:spTree>
    <p:extLst>
      <p:ext uri="{BB962C8B-B14F-4D97-AF65-F5344CB8AC3E}">
        <p14:creationId xmlns:p14="http://schemas.microsoft.com/office/powerpoint/2010/main" val="3622429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6C8D3-B815-4928-5EF2-809F54950688}"/>
              </a:ext>
            </a:extLst>
          </p:cNvPr>
          <p:cNvSpPr>
            <a:spLocks noGrp="1"/>
          </p:cNvSpPr>
          <p:nvPr>
            <p:ph type="title"/>
          </p:nvPr>
        </p:nvSpPr>
        <p:spPr>
          <a:xfrm>
            <a:off x="283629" y="237843"/>
            <a:ext cx="8347548" cy="1165622"/>
          </a:xfrm>
        </p:spPr>
        <p:txBody>
          <a:bodyPr/>
          <a:lstStyle/>
          <a:p>
            <a:r>
              <a:rPr kumimoji="0" lang="en-GB" sz="2800" b="1" i="0" u="none" strike="noStrike" kern="1200" cap="none" spc="0" normalizeH="0" baseline="0" noProof="0">
                <a:ln>
                  <a:noFill/>
                </a:ln>
                <a:solidFill>
                  <a:srgbClr val="26A699"/>
                </a:solidFill>
                <a:effectLst/>
                <a:uLnTx/>
                <a:uFillTx/>
                <a:latin typeface="Arial" panose="020B0604020202020204" pitchFamily="34" charset="0"/>
                <a:ea typeface="+mj-ea"/>
                <a:cs typeface="Arial" panose="020B0604020202020204" pitchFamily="34" charset="0"/>
              </a:rPr>
              <a:t>Compliance inspections, Cat A</a:t>
            </a:r>
            <a:r>
              <a:rPr lang="en-GB" sz="2400" b="1"/>
              <a:t> </a:t>
            </a:r>
            <a:r>
              <a:rPr lang="en-GB" sz="2400" b="1">
                <a:solidFill>
                  <a:schemeClr val="accent1"/>
                </a:solidFill>
              </a:rPr>
              <a:t>(in progress works)</a:t>
            </a:r>
            <a:endParaRPr lang="en-GB" sz="2400">
              <a:solidFill>
                <a:schemeClr val="accent1"/>
              </a:solidFill>
            </a:endParaRPr>
          </a:p>
        </p:txBody>
      </p:sp>
      <p:sp>
        <p:nvSpPr>
          <p:cNvPr id="3" name="Text Placeholder 2">
            <a:extLst>
              <a:ext uri="{FF2B5EF4-FFF2-40B4-BE49-F238E27FC236}">
                <a16:creationId xmlns:a16="http://schemas.microsoft.com/office/drawing/2014/main" id="{B00B0E79-5BA3-D2F1-0421-E17A1C4AC64A}"/>
              </a:ext>
            </a:extLst>
          </p:cNvPr>
          <p:cNvSpPr>
            <a:spLocks noGrp="1"/>
          </p:cNvSpPr>
          <p:nvPr>
            <p:ph type="body" idx="1"/>
          </p:nvPr>
        </p:nvSpPr>
        <p:spPr>
          <a:xfrm>
            <a:off x="593690" y="902901"/>
            <a:ext cx="4714369" cy="273844"/>
          </a:xfrm>
        </p:spPr>
        <p:txBody>
          <a:bodyPr/>
          <a:lstStyle/>
          <a:p>
            <a:pPr algn="just"/>
            <a:r>
              <a:rPr lang="en-GB"/>
              <a:t>SLG – pedestrian provision and TM</a:t>
            </a:r>
          </a:p>
        </p:txBody>
      </p:sp>
      <p:pic>
        <p:nvPicPr>
          <p:cNvPr id="9" name="Content Placeholder 8" descr="A truck on the road&#10;&#10;AI-generated content may be incorrect.">
            <a:extLst>
              <a:ext uri="{FF2B5EF4-FFF2-40B4-BE49-F238E27FC236}">
                <a16:creationId xmlns:a16="http://schemas.microsoft.com/office/drawing/2014/main" id="{2218FB40-3C68-2A71-6CF9-E5F8C3815C1E}"/>
              </a:ext>
            </a:extLst>
          </p:cNvPr>
          <p:cNvPicPr>
            <a:picLocks noGrp="1" noChangeAspect="1"/>
          </p:cNvPicPr>
          <p:nvPr>
            <p:ph sz="half" idx="2"/>
          </p:nvPr>
        </p:nvPicPr>
        <p:blipFill>
          <a:blip r:embed="rId2"/>
          <a:stretch>
            <a:fillRect/>
          </a:stretch>
        </p:blipFill>
        <p:spPr>
          <a:xfrm rot="5400000">
            <a:off x="3031230" y="3687137"/>
            <a:ext cx="2347516" cy="3307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a:extLst>
              <a:ext uri="{FF2B5EF4-FFF2-40B4-BE49-F238E27FC236}">
                <a16:creationId xmlns:a16="http://schemas.microsoft.com/office/drawing/2014/main" id="{668BEA0B-3872-A68D-712D-95116CD2348B}"/>
              </a:ext>
            </a:extLst>
          </p:cNvPr>
          <p:cNvPicPr>
            <a:picLocks noGrp="1" noChangeAspect="1"/>
          </p:cNvPicPr>
          <p:nvPr>
            <p:ph sz="quarter" idx="4"/>
          </p:nvPr>
        </p:nvPicPr>
        <p:blipFill>
          <a:blip r:embed="rId3"/>
          <a:stretch>
            <a:fillRect/>
          </a:stretch>
        </p:blipFill>
        <p:spPr>
          <a:xfrm>
            <a:off x="5435876" y="1848017"/>
            <a:ext cx="3887391" cy="3169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Footer Placeholder 6">
            <a:extLst>
              <a:ext uri="{FF2B5EF4-FFF2-40B4-BE49-F238E27FC236}">
                <a16:creationId xmlns:a16="http://schemas.microsoft.com/office/drawing/2014/main" id="{B777C6E3-A452-2217-3610-11E2CA3DDE84}"/>
              </a:ext>
            </a:extLst>
          </p:cNvPr>
          <p:cNvSpPr>
            <a:spLocks noGrp="1"/>
          </p:cNvSpPr>
          <p:nvPr>
            <p:ph type="ftr" sz="quarter" idx="11"/>
          </p:nvPr>
        </p:nvSpPr>
        <p:spPr>
          <a:xfrm>
            <a:off x="8326284" y="5669870"/>
            <a:ext cx="4192247" cy="273844"/>
          </a:xfrm>
        </p:spPr>
        <p:txBody>
          <a:bodyPr/>
          <a:lstStyle/>
          <a:p>
            <a:r>
              <a:rPr lang="en-US"/>
              <a:t>https://streetworks.org.uk/</a:t>
            </a:r>
          </a:p>
        </p:txBody>
      </p:sp>
      <p:pic>
        <p:nvPicPr>
          <p:cNvPr id="16" name="Picture 15">
            <a:extLst>
              <a:ext uri="{FF2B5EF4-FFF2-40B4-BE49-F238E27FC236}">
                <a16:creationId xmlns:a16="http://schemas.microsoft.com/office/drawing/2014/main" id="{875DCCD5-6FA0-2F0C-F176-B6E553601FC9}"/>
              </a:ext>
            </a:extLst>
          </p:cNvPr>
          <p:cNvPicPr>
            <a:picLocks noChangeAspect="1"/>
          </p:cNvPicPr>
          <p:nvPr/>
        </p:nvPicPr>
        <p:blipFill>
          <a:blip r:embed="rId4"/>
          <a:stretch>
            <a:fillRect/>
          </a:stretch>
        </p:blipFill>
        <p:spPr>
          <a:xfrm>
            <a:off x="8222154" y="1850605"/>
            <a:ext cx="3684533" cy="3169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angle 19">
            <a:extLst>
              <a:ext uri="{FF2B5EF4-FFF2-40B4-BE49-F238E27FC236}">
                <a16:creationId xmlns:a16="http://schemas.microsoft.com/office/drawing/2014/main" id="{58CBDD87-A471-B183-69B8-0343F937C1E4}"/>
              </a:ext>
            </a:extLst>
          </p:cNvPr>
          <p:cNvSpPr/>
          <p:nvPr/>
        </p:nvSpPr>
        <p:spPr>
          <a:xfrm>
            <a:off x="4055692" y="2786463"/>
            <a:ext cx="153824" cy="6409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 name="Picture 3" descr="A screenshot of a computer&#10;&#10;AI-generated content may be incorrect.">
            <a:extLst>
              <a:ext uri="{FF2B5EF4-FFF2-40B4-BE49-F238E27FC236}">
                <a16:creationId xmlns:a16="http://schemas.microsoft.com/office/drawing/2014/main" id="{DCF33902-94A7-A696-CCC9-EF9555651E59}"/>
              </a:ext>
            </a:extLst>
          </p:cNvPr>
          <p:cNvPicPr>
            <a:picLocks noChangeAspect="1"/>
          </p:cNvPicPr>
          <p:nvPr/>
        </p:nvPicPr>
        <p:blipFill>
          <a:blip r:embed="rId5"/>
          <a:stretch>
            <a:fillRect/>
          </a:stretch>
        </p:blipFill>
        <p:spPr>
          <a:xfrm>
            <a:off x="285977" y="1853499"/>
            <a:ext cx="2085976" cy="3818165"/>
          </a:xfrm>
          <a:prstGeom prst="rect">
            <a:avLst/>
          </a:prstGeom>
        </p:spPr>
      </p:pic>
      <p:sp>
        <p:nvSpPr>
          <p:cNvPr id="5" name="Text Placeholder 4">
            <a:extLst>
              <a:ext uri="{FF2B5EF4-FFF2-40B4-BE49-F238E27FC236}">
                <a16:creationId xmlns:a16="http://schemas.microsoft.com/office/drawing/2014/main" id="{D41C0A3B-9CCC-A6A1-EC90-276DC33C69D9}"/>
              </a:ext>
            </a:extLst>
          </p:cNvPr>
          <p:cNvSpPr>
            <a:spLocks noGrp="1"/>
          </p:cNvSpPr>
          <p:nvPr>
            <p:ph type="body" sz="quarter" idx="3"/>
          </p:nvPr>
        </p:nvSpPr>
        <p:spPr>
          <a:xfrm>
            <a:off x="6291054" y="1010135"/>
            <a:ext cx="6240772" cy="667414"/>
          </a:xfrm>
        </p:spPr>
        <p:txBody>
          <a:bodyPr lIns="91440" tIns="45720" rIns="91440" bIns="45720" anchor="b"/>
          <a:lstStyle/>
          <a:p>
            <a:r>
              <a:rPr lang="en-GB" dirty="0"/>
              <a:t>What happens below is also important </a:t>
            </a:r>
          </a:p>
          <a:p>
            <a:r>
              <a:rPr lang="en-GB" b="0" dirty="0"/>
              <a:t>Depth of apparatus, compaction and depth</a:t>
            </a:r>
          </a:p>
        </p:txBody>
      </p:sp>
      <p:pic>
        <p:nvPicPr>
          <p:cNvPr id="18" name="Picture 17">
            <a:extLst>
              <a:ext uri="{FF2B5EF4-FFF2-40B4-BE49-F238E27FC236}">
                <a16:creationId xmlns:a16="http://schemas.microsoft.com/office/drawing/2014/main" id="{F900E723-5BCF-3264-420E-8F8BEF71FB19}"/>
              </a:ext>
            </a:extLst>
          </p:cNvPr>
          <p:cNvPicPr>
            <a:picLocks noChangeAspect="1"/>
          </p:cNvPicPr>
          <p:nvPr/>
        </p:nvPicPr>
        <p:blipFill>
          <a:blip r:embed="rId6"/>
          <a:stretch>
            <a:fillRect/>
          </a:stretch>
        </p:blipFill>
        <p:spPr>
          <a:xfrm>
            <a:off x="2211545" y="1179154"/>
            <a:ext cx="3684533" cy="2497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558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6C8D3-B815-4928-5EF2-809F54950688}"/>
              </a:ext>
            </a:extLst>
          </p:cNvPr>
          <p:cNvSpPr>
            <a:spLocks noGrp="1"/>
          </p:cNvSpPr>
          <p:nvPr>
            <p:ph type="title"/>
          </p:nvPr>
        </p:nvSpPr>
        <p:spPr>
          <a:xfrm>
            <a:off x="184727" y="204969"/>
            <a:ext cx="11683999" cy="1165622"/>
          </a:xfrm>
        </p:spPr>
        <p:txBody>
          <a:bodyPr/>
          <a:lstStyle/>
          <a:p>
            <a:r>
              <a:rPr kumimoji="0" lang="en-GB" sz="2800" b="1" i="0" u="none" strike="noStrike" kern="1200" cap="none" spc="0" normalizeH="0" baseline="0" noProof="0">
                <a:ln>
                  <a:noFill/>
                </a:ln>
                <a:solidFill>
                  <a:srgbClr val="26A699"/>
                </a:solidFill>
                <a:effectLst/>
                <a:uLnTx/>
                <a:uFillTx/>
                <a:latin typeface="Arial" panose="020B0604020202020204" pitchFamily="34" charset="0"/>
                <a:ea typeface="+mj-ea"/>
                <a:cs typeface="Arial" panose="020B0604020202020204" pitchFamily="34" charset="0"/>
              </a:rPr>
              <a:t>Compliance, post works reinstatement</a:t>
            </a:r>
            <a:r>
              <a:rPr lang="en-GB" sz="2400" b="1"/>
              <a:t>:</a:t>
            </a:r>
            <a:br>
              <a:rPr lang="en-GB" sz="2400" b="1"/>
            </a:br>
            <a:r>
              <a:rPr lang="en-GB" sz="2400" b="1"/>
              <a:t>	</a:t>
            </a:r>
            <a:r>
              <a:rPr lang="en-GB" sz="2400" b="1">
                <a:solidFill>
                  <a:schemeClr val="accent1"/>
                </a:solidFill>
              </a:rPr>
              <a:t>Cat B </a:t>
            </a:r>
            <a:r>
              <a:rPr lang="en-GB" sz="2400" b="1"/>
              <a:t>(within 6 months of reinstatement) </a:t>
            </a:r>
            <a:br>
              <a:rPr lang="en-GB" sz="2400" b="1"/>
            </a:br>
            <a:r>
              <a:rPr lang="en-GB" sz="2400" b="1"/>
              <a:t>	</a:t>
            </a:r>
            <a:r>
              <a:rPr lang="en-GB" sz="2400" b="1">
                <a:solidFill>
                  <a:schemeClr val="accent1"/>
                </a:solidFill>
              </a:rPr>
              <a:t>Cat C</a:t>
            </a:r>
            <a:r>
              <a:rPr lang="en-GB" sz="2400" b="1"/>
              <a:t> (months 22,23 &amp; 24 or 34,35 &amp; 36 for deeper excavations)</a:t>
            </a:r>
            <a:endParaRPr lang="en-GB" sz="2400"/>
          </a:p>
        </p:txBody>
      </p:sp>
      <p:sp>
        <p:nvSpPr>
          <p:cNvPr id="3" name="Text Placeholder 2">
            <a:extLst>
              <a:ext uri="{FF2B5EF4-FFF2-40B4-BE49-F238E27FC236}">
                <a16:creationId xmlns:a16="http://schemas.microsoft.com/office/drawing/2014/main" id="{B00B0E79-5BA3-D2F1-0421-E17A1C4AC64A}"/>
              </a:ext>
            </a:extLst>
          </p:cNvPr>
          <p:cNvSpPr>
            <a:spLocks noGrp="1"/>
          </p:cNvSpPr>
          <p:nvPr>
            <p:ph type="body" idx="1"/>
          </p:nvPr>
        </p:nvSpPr>
        <p:spPr>
          <a:xfrm>
            <a:off x="332510" y="1444598"/>
            <a:ext cx="5763490" cy="617934"/>
          </a:xfrm>
        </p:spPr>
        <p:txBody>
          <a:bodyPr/>
          <a:lstStyle/>
          <a:p>
            <a:r>
              <a:rPr lang="en-GB"/>
              <a:t>Material, compaction and layer depth;  </a:t>
            </a:r>
            <a:r>
              <a:rPr lang="en-GB" b="0"/>
              <a:t>       </a:t>
            </a:r>
            <a:r>
              <a:rPr lang="en-GB" sz="1500" b="0"/>
              <a:t>all important aspects</a:t>
            </a:r>
          </a:p>
        </p:txBody>
      </p:sp>
      <p:pic>
        <p:nvPicPr>
          <p:cNvPr id="13" name="Content Placeholder 12">
            <a:extLst>
              <a:ext uri="{FF2B5EF4-FFF2-40B4-BE49-F238E27FC236}">
                <a16:creationId xmlns:a16="http://schemas.microsoft.com/office/drawing/2014/main" id="{0484C224-9445-561E-DE8B-EAF4FED8088B}"/>
              </a:ext>
            </a:extLst>
          </p:cNvPr>
          <p:cNvPicPr>
            <a:picLocks noGrp="1" noChangeAspect="1"/>
          </p:cNvPicPr>
          <p:nvPr>
            <p:ph sz="half" idx="2"/>
          </p:nvPr>
        </p:nvPicPr>
        <p:blipFill>
          <a:blip r:embed="rId2"/>
          <a:stretch>
            <a:fillRect/>
          </a:stretch>
        </p:blipFill>
        <p:spPr>
          <a:xfrm>
            <a:off x="332510" y="2210990"/>
            <a:ext cx="5820642" cy="4145359"/>
          </a:xfrm>
        </p:spPr>
      </p:pic>
      <p:sp>
        <p:nvSpPr>
          <p:cNvPr id="5" name="Text Placeholder 4">
            <a:extLst>
              <a:ext uri="{FF2B5EF4-FFF2-40B4-BE49-F238E27FC236}">
                <a16:creationId xmlns:a16="http://schemas.microsoft.com/office/drawing/2014/main" id="{D41C0A3B-9CCC-A6A1-EC90-276DC33C69D9}"/>
              </a:ext>
            </a:extLst>
          </p:cNvPr>
          <p:cNvSpPr>
            <a:spLocks noGrp="1"/>
          </p:cNvSpPr>
          <p:nvPr>
            <p:ph type="body" sz="quarter" idx="3"/>
          </p:nvPr>
        </p:nvSpPr>
        <p:spPr>
          <a:xfrm>
            <a:off x="6293569" y="1569902"/>
            <a:ext cx="5214940" cy="395105"/>
          </a:xfrm>
        </p:spPr>
        <p:txBody>
          <a:bodyPr/>
          <a:lstStyle/>
          <a:p>
            <a:r>
              <a:rPr lang="en-GB"/>
              <a:t>Reinstatements and excavation;       </a:t>
            </a:r>
            <a:r>
              <a:rPr lang="en-GB" sz="1500" b="0"/>
              <a:t>defects when not done correctly</a:t>
            </a:r>
          </a:p>
        </p:txBody>
      </p:sp>
      <p:pic>
        <p:nvPicPr>
          <p:cNvPr id="10" name="Content Placeholder 9">
            <a:extLst>
              <a:ext uri="{FF2B5EF4-FFF2-40B4-BE49-F238E27FC236}">
                <a16:creationId xmlns:a16="http://schemas.microsoft.com/office/drawing/2014/main" id="{E806A41A-3E8D-1C2F-2257-5804F1361F29}"/>
              </a:ext>
            </a:extLst>
          </p:cNvPr>
          <p:cNvPicPr>
            <a:picLocks noGrp="1" noChangeAspect="1"/>
          </p:cNvPicPr>
          <p:nvPr>
            <p:ph sz="quarter" idx="4"/>
          </p:nvPr>
        </p:nvPicPr>
        <p:blipFill>
          <a:blip r:embed="rId3"/>
          <a:stretch>
            <a:fillRect/>
          </a:stretch>
        </p:blipFill>
        <p:spPr>
          <a:xfrm>
            <a:off x="6153149" y="3055915"/>
            <a:ext cx="4634923" cy="3299351"/>
          </a:xfrm>
          <a:prstGeom prst="rect">
            <a:avLst/>
          </a:prstGeom>
        </p:spPr>
      </p:pic>
      <p:pic>
        <p:nvPicPr>
          <p:cNvPr id="12" name="Picture 11">
            <a:extLst>
              <a:ext uri="{FF2B5EF4-FFF2-40B4-BE49-F238E27FC236}">
                <a16:creationId xmlns:a16="http://schemas.microsoft.com/office/drawing/2014/main" id="{5BACAFBF-52CC-EA82-26D9-B612E033BB2B}"/>
              </a:ext>
            </a:extLst>
          </p:cNvPr>
          <p:cNvPicPr>
            <a:picLocks noChangeAspect="1"/>
          </p:cNvPicPr>
          <p:nvPr/>
        </p:nvPicPr>
        <p:blipFill>
          <a:blip r:embed="rId4"/>
          <a:stretch>
            <a:fillRect/>
          </a:stretch>
        </p:blipFill>
        <p:spPr>
          <a:xfrm>
            <a:off x="7721682" y="2062532"/>
            <a:ext cx="3786827" cy="2065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839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6E43-0098-0226-E455-91E3167D048F}"/>
              </a:ext>
            </a:extLst>
          </p:cNvPr>
          <p:cNvSpPr>
            <a:spLocks noGrp="1"/>
          </p:cNvSpPr>
          <p:nvPr>
            <p:ph type="title"/>
          </p:nvPr>
        </p:nvSpPr>
        <p:spPr/>
        <p:txBody>
          <a:bodyPr/>
          <a:lstStyle/>
          <a:p>
            <a:r>
              <a:rPr lang="en-GB"/>
              <a:t>Numbers – permits &amp; TTROs</a:t>
            </a:r>
          </a:p>
        </p:txBody>
      </p:sp>
      <p:pic>
        <p:nvPicPr>
          <p:cNvPr id="6" name="Picture 5">
            <a:extLst>
              <a:ext uri="{FF2B5EF4-FFF2-40B4-BE49-F238E27FC236}">
                <a16:creationId xmlns:a16="http://schemas.microsoft.com/office/drawing/2014/main" id="{770A0043-2A13-ABFD-5977-8D81961267CD}"/>
              </a:ext>
            </a:extLst>
          </p:cNvPr>
          <p:cNvPicPr>
            <a:picLocks noChangeAspect="1"/>
          </p:cNvPicPr>
          <p:nvPr/>
        </p:nvPicPr>
        <p:blipFill>
          <a:blip r:embed="rId2"/>
          <a:stretch>
            <a:fillRect/>
          </a:stretch>
        </p:blipFill>
        <p:spPr>
          <a:xfrm>
            <a:off x="593101" y="4313308"/>
            <a:ext cx="5289550" cy="1301750"/>
          </a:xfrm>
          <a:prstGeom prst="rect">
            <a:avLst/>
          </a:prstGeom>
        </p:spPr>
      </p:pic>
      <p:sp>
        <p:nvSpPr>
          <p:cNvPr id="12" name="Speech Bubble: Oval 11">
            <a:extLst>
              <a:ext uri="{FF2B5EF4-FFF2-40B4-BE49-F238E27FC236}">
                <a16:creationId xmlns:a16="http://schemas.microsoft.com/office/drawing/2014/main" id="{D3D2399C-9CE9-8783-1C66-E9CC59387D29}"/>
              </a:ext>
            </a:extLst>
          </p:cNvPr>
          <p:cNvSpPr/>
          <p:nvPr/>
        </p:nvSpPr>
        <p:spPr>
          <a:xfrm>
            <a:off x="7665188" y="4313626"/>
            <a:ext cx="3150594" cy="2050472"/>
          </a:xfrm>
          <a:prstGeom prst="wedgeEllipseCallout">
            <a:avLst>
              <a:gd name="adj1" fmla="val -106756"/>
              <a:gd name="adj2" fmla="val -135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Measures being put in place to try and reduce; co-</a:t>
            </a:r>
            <a:r>
              <a:rPr lang="en-GB" err="1"/>
              <a:t>ord</a:t>
            </a:r>
            <a:r>
              <a:rPr lang="en-GB"/>
              <a:t>, TM, duct share, innovation, duration, site meet</a:t>
            </a:r>
          </a:p>
        </p:txBody>
      </p:sp>
      <p:pic>
        <p:nvPicPr>
          <p:cNvPr id="7" name="Content Placeholder 6" descr="A table with numbers and a few words&#10;&#10;AI-generated content may be incorrect.">
            <a:extLst>
              <a:ext uri="{FF2B5EF4-FFF2-40B4-BE49-F238E27FC236}">
                <a16:creationId xmlns:a16="http://schemas.microsoft.com/office/drawing/2014/main" id="{EECA0F19-547F-0978-837F-4127496AB692}"/>
              </a:ext>
            </a:extLst>
          </p:cNvPr>
          <p:cNvPicPr>
            <a:picLocks noGrp="1" noChangeAspect="1"/>
          </p:cNvPicPr>
          <p:nvPr>
            <p:ph idx="10"/>
          </p:nvPr>
        </p:nvPicPr>
        <p:blipFill>
          <a:blip r:embed="rId3"/>
          <a:stretch>
            <a:fillRect/>
          </a:stretch>
        </p:blipFill>
        <p:spPr>
          <a:xfrm>
            <a:off x="467576" y="1039383"/>
            <a:ext cx="8874293" cy="3164808"/>
          </a:xfrm>
        </p:spPr>
      </p:pic>
      <p:sp>
        <p:nvSpPr>
          <p:cNvPr id="9" name="Speech Bubble: Oval 8">
            <a:extLst>
              <a:ext uri="{FF2B5EF4-FFF2-40B4-BE49-F238E27FC236}">
                <a16:creationId xmlns:a16="http://schemas.microsoft.com/office/drawing/2014/main" id="{F301EC9B-EFBC-E38F-322C-49744B2E67B2}"/>
              </a:ext>
            </a:extLst>
          </p:cNvPr>
          <p:cNvSpPr/>
          <p:nvPr/>
        </p:nvSpPr>
        <p:spPr>
          <a:xfrm>
            <a:off x="9612603" y="199276"/>
            <a:ext cx="2407066" cy="1518688"/>
          </a:xfrm>
          <a:prstGeom prst="wedgeEllipseCallout">
            <a:avLst>
              <a:gd name="adj1" fmla="val -73621"/>
              <a:gd name="adj2" fmla="val 736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This will increase 25/26 based on programmes</a:t>
            </a:r>
          </a:p>
        </p:txBody>
      </p:sp>
    </p:spTree>
    <p:extLst>
      <p:ext uri="{BB962C8B-B14F-4D97-AF65-F5344CB8AC3E}">
        <p14:creationId xmlns:p14="http://schemas.microsoft.com/office/powerpoint/2010/main" val="4136720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6660" y="304186"/>
            <a:ext cx="10841964" cy="526661"/>
          </a:xfrm>
        </p:spPr>
        <p:txBody>
          <a:bodyPr/>
          <a:lstStyle/>
          <a:p>
            <a:r>
              <a:rPr lang="en-GB"/>
              <a:t>Purpose</a:t>
            </a:r>
          </a:p>
        </p:txBody>
      </p:sp>
      <p:sp>
        <p:nvSpPr>
          <p:cNvPr id="5" name="Content Placeholder 4"/>
          <p:cNvSpPr>
            <a:spLocks noGrp="1"/>
          </p:cNvSpPr>
          <p:nvPr>
            <p:ph idx="10"/>
          </p:nvPr>
        </p:nvSpPr>
        <p:spPr>
          <a:xfrm>
            <a:off x="329169" y="903489"/>
            <a:ext cx="11419485" cy="3714178"/>
          </a:xfrm>
        </p:spPr>
        <p:txBody>
          <a:bodyPr/>
          <a:lstStyle/>
          <a:p>
            <a:pPr marL="514350" indent="-514350">
              <a:buFont typeface="+mj-lt"/>
              <a:buAutoNum type="arabicPeriod"/>
            </a:pPr>
            <a:r>
              <a:rPr lang="en-GB" sz="1800"/>
              <a:t>To provide a summary of the infrastructure investment in W&amp;F and its impacts on the highway network.</a:t>
            </a:r>
          </a:p>
          <a:p>
            <a:pPr marL="514350" indent="-514350">
              <a:buFont typeface="+mj-lt"/>
              <a:buAutoNum type="arabicPeriod"/>
            </a:pPr>
            <a:r>
              <a:rPr lang="en-GB" sz="1800"/>
              <a:t>To highlight the legislation and streetworks permit schemes, rights of utility companies and others to undertake streetworks and the powers available to highway authorities to manage and mitigate those works. </a:t>
            </a:r>
          </a:p>
          <a:p>
            <a:pPr marL="514350" indent="-514350">
              <a:buFont typeface="+mj-lt"/>
              <a:buAutoNum type="arabicPeriod"/>
            </a:pPr>
            <a:r>
              <a:rPr lang="en-GB" sz="1800"/>
              <a:t>Live Road Works Map </a:t>
            </a:r>
          </a:p>
          <a:p>
            <a:pPr marL="514350" indent="-514350">
              <a:buFont typeface="+mj-lt"/>
              <a:buAutoNum type="arabicPeriod"/>
            </a:pPr>
            <a:r>
              <a:rPr lang="en-GB" sz="1800"/>
              <a:t>FAQ’s</a:t>
            </a:r>
          </a:p>
          <a:p>
            <a:pPr marL="514350" indent="-514350">
              <a:buFont typeface="+mj-lt"/>
              <a:buAutoNum type="arabicPeriod"/>
            </a:pPr>
            <a:endParaRPr lang="en-GB"/>
          </a:p>
          <a:p>
            <a:pPr marL="0" indent="0">
              <a:buNone/>
            </a:pPr>
            <a:endParaRPr lang="en-GB" sz="2800"/>
          </a:p>
        </p:txBody>
      </p:sp>
      <p:pic>
        <p:nvPicPr>
          <p:cNvPr id="9" name="Picture 8">
            <a:extLst>
              <a:ext uri="{FF2B5EF4-FFF2-40B4-BE49-F238E27FC236}">
                <a16:creationId xmlns:a16="http://schemas.microsoft.com/office/drawing/2014/main" id="{3ABEE4CF-3D72-2488-6FF8-2B467C4E6085}"/>
              </a:ext>
            </a:extLst>
          </p:cNvPr>
          <p:cNvPicPr>
            <a:picLocks noChangeAspect="1"/>
          </p:cNvPicPr>
          <p:nvPr/>
        </p:nvPicPr>
        <p:blipFill>
          <a:blip r:embed="rId2"/>
          <a:stretch>
            <a:fillRect/>
          </a:stretch>
        </p:blipFill>
        <p:spPr>
          <a:xfrm>
            <a:off x="443346" y="3033232"/>
            <a:ext cx="4058300" cy="3392334"/>
          </a:xfrm>
          <a:prstGeom prst="rect">
            <a:avLst/>
          </a:prstGeom>
        </p:spPr>
      </p:pic>
      <p:pic>
        <p:nvPicPr>
          <p:cNvPr id="2" name="Picture 1">
            <a:extLst>
              <a:ext uri="{FF2B5EF4-FFF2-40B4-BE49-F238E27FC236}">
                <a16:creationId xmlns:a16="http://schemas.microsoft.com/office/drawing/2014/main" id="{BC0A1C0A-08DC-8BE8-8626-4513FB364174}"/>
              </a:ext>
            </a:extLst>
          </p:cNvPr>
          <p:cNvPicPr>
            <a:picLocks noChangeAspect="1"/>
          </p:cNvPicPr>
          <p:nvPr/>
        </p:nvPicPr>
        <p:blipFill>
          <a:blip r:embed="rId3"/>
          <a:stretch>
            <a:fillRect/>
          </a:stretch>
        </p:blipFill>
        <p:spPr>
          <a:xfrm>
            <a:off x="9319491" y="4992251"/>
            <a:ext cx="2045242" cy="951239"/>
          </a:xfrm>
          <a:prstGeom prst="rect">
            <a:avLst/>
          </a:prstGeom>
        </p:spPr>
      </p:pic>
      <p:pic>
        <p:nvPicPr>
          <p:cNvPr id="6" name="Picture 5">
            <a:extLst>
              <a:ext uri="{FF2B5EF4-FFF2-40B4-BE49-F238E27FC236}">
                <a16:creationId xmlns:a16="http://schemas.microsoft.com/office/drawing/2014/main" id="{2025080B-CB86-74FB-0C4B-1431D2A5F9CB}"/>
              </a:ext>
            </a:extLst>
          </p:cNvPr>
          <p:cNvPicPr>
            <a:picLocks noChangeAspect="1"/>
          </p:cNvPicPr>
          <p:nvPr/>
        </p:nvPicPr>
        <p:blipFill>
          <a:blip r:embed="rId4"/>
          <a:stretch>
            <a:fillRect/>
          </a:stretch>
        </p:blipFill>
        <p:spPr>
          <a:xfrm>
            <a:off x="6179127" y="5553725"/>
            <a:ext cx="2123930" cy="876349"/>
          </a:xfrm>
          <a:prstGeom prst="rect">
            <a:avLst/>
          </a:prstGeom>
        </p:spPr>
      </p:pic>
      <p:pic>
        <p:nvPicPr>
          <p:cNvPr id="7" name="Picture 6">
            <a:extLst>
              <a:ext uri="{FF2B5EF4-FFF2-40B4-BE49-F238E27FC236}">
                <a16:creationId xmlns:a16="http://schemas.microsoft.com/office/drawing/2014/main" id="{03AEA174-454A-BDE2-072C-82290DE02DBD}"/>
              </a:ext>
            </a:extLst>
          </p:cNvPr>
          <p:cNvPicPr>
            <a:picLocks noChangeAspect="1"/>
          </p:cNvPicPr>
          <p:nvPr/>
        </p:nvPicPr>
        <p:blipFill>
          <a:blip r:embed="rId5"/>
          <a:stretch>
            <a:fillRect/>
          </a:stretch>
        </p:blipFill>
        <p:spPr>
          <a:xfrm>
            <a:off x="7943983" y="3293042"/>
            <a:ext cx="2684751" cy="1699209"/>
          </a:xfrm>
          <a:prstGeom prst="rect">
            <a:avLst/>
          </a:prstGeom>
        </p:spPr>
      </p:pic>
      <p:pic>
        <p:nvPicPr>
          <p:cNvPr id="8" name="Picture 7">
            <a:extLst>
              <a:ext uri="{FF2B5EF4-FFF2-40B4-BE49-F238E27FC236}">
                <a16:creationId xmlns:a16="http://schemas.microsoft.com/office/drawing/2014/main" id="{A71C2BC5-D396-B92A-F288-E906C72AC7A9}"/>
              </a:ext>
            </a:extLst>
          </p:cNvPr>
          <p:cNvPicPr>
            <a:picLocks noChangeAspect="1"/>
          </p:cNvPicPr>
          <p:nvPr/>
        </p:nvPicPr>
        <p:blipFill>
          <a:blip r:embed="rId6"/>
          <a:stretch>
            <a:fillRect/>
          </a:stretch>
        </p:blipFill>
        <p:spPr>
          <a:xfrm>
            <a:off x="4928085" y="3850007"/>
            <a:ext cx="2832017" cy="1699210"/>
          </a:xfrm>
          <a:prstGeom prst="rect">
            <a:avLst/>
          </a:prstGeom>
        </p:spPr>
      </p:pic>
      <p:pic>
        <p:nvPicPr>
          <p:cNvPr id="10" name="Picture 9">
            <a:extLst>
              <a:ext uri="{FF2B5EF4-FFF2-40B4-BE49-F238E27FC236}">
                <a16:creationId xmlns:a16="http://schemas.microsoft.com/office/drawing/2014/main" id="{942C1EE0-CC9D-AAC3-CA0C-27462675BF96}"/>
              </a:ext>
            </a:extLst>
          </p:cNvPr>
          <p:cNvPicPr>
            <a:picLocks noChangeAspect="1"/>
          </p:cNvPicPr>
          <p:nvPr/>
        </p:nvPicPr>
        <p:blipFill>
          <a:blip r:embed="rId7"/>
          <a:stretch>
            <a:fillRect/>
          </a:stretch>
        </p:blipFill>
        <p:spPr>
          <a:xfrm>
            <a:off x="4877243" y="2760578"/>
            <a:ext cx="2933700" cy="1562100"/>
          </a:xfrm>
          <a:prstGeom prst="rect">
            <a:avLst/>
          </a:prstGeom>
        </p:spPr>
      </p:pic>
    </p:spTree>
    <p:extLst>
      <p:ext uri="{BB962C8B-B14F-4D97-AF65-F5344CB8AC3E}">
        <p14:creationId xmlns:p14="http://schemas.microsoft.com/office/powerpoint/2010/main" val="4256734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A89A-6E39-FA0F-3764-69AA5ACBDF4B}"/>
              </a:ext>
            </a:extLst>
          </p:cNvPr>
          <p:cNvSpPr>
            <a:spLocks noGrp="1"/>
          </p:cNvSpPr>
          <p:nvPr>
            <p:ph type="title"/>
          </p:nvPr>
        </p:nvSpPr>
        <p:spPr/>
        <p:txBody>
          <a:bodyPr/>
          <a:lstStyle/>
          <a:p>
            <a:r>
              <a:rPr lang="en-GB"/>
              <a:t>Details on inspections and or FPNs</a:t>
            </a:r>
          </a:p>
        </p:txBody>
      </p:sp>
      <p:sp>
        <p:nvSpPr>
          <p:cNvPr id="3" name="Content Placeholder 2">
            <a:extLst>
              <a:ext uri="{FF2B5EF4-FFF2-40B4-BE49-F238E27FC236}">
                <a16:creationId xmlns:a16="http://schemas.microsoft.com/office/drawing/2014/main" id="{42054B7E-F103-8BDE-160D-820CF68E43DD}"/>
              </a:ext>
            </a:extLst>
          </p:cNvPr>
          <p:cNvSpPr>
            <a:spLocks noGrp="1"/>
          </p:cNvSpPr>
          <p:nvPr>
            <p:ph idx="10"/>
          </p:nvPr>
        </p:nvSpPr>
        <p:spPr>
          <a:xfrm>
            <a:off x="596661" y="1031144"/>
            <a:ext cx="10841965" cy="4970757"/>
          </a:xfrm>
        </p:spPr>
        <p:txBody>
          <a:bodyPr/>
          <a:lstStyle/>
          <a:p>
            <a:r>
              <a:rPr lang="en-GB"/>
              <a:t>More inspectors being brought in to cope with demand</a:t>
            </a:r>
          </a:p>
          <a:p>
            <a:r>
              <a:rPr lang="en-GB"/>
              <a:t>Additional training in the pipeline to ensure competencies in all aspects of streetworks are adhered to </a:t>
            </a:r>
          </a:p>
          <a:p>
            <a:endParaRPr lang="en-GB"/>
          </a:p>
        </p:txBody>
      </p:sp>
      <p:sp>
        <p:nvSpPr>
          <p:cNvPr id="4" name="Footer Placeholder 3">
            <a:extLst>
              <a:ext uri="{FF2B5EF4-FFF2-40B4-BE49-F238E27FC236}">
                <a16:creationId xmlns:a16="http://schemas.microsoft.com/office/drawing/2014/main" id="{06E53EC4-CDE4-479B-0655-04E91311D561}"/>
              </a:ext>
            </a:extLst>
          </p:cNvPr>
          <p:cNvSpPr>
            <a:spLocks noGrp="1"/>
          </p:cNvSpPr>
          <p:nvPr>
            <p:ph type="ftr" sz="quarter" idx="11"/>
          </p:nvPr>
        </p:nvSpPr>
        <p:spPr/>
        <p:txBody>
          <a:bodyPr/>
          <a:lstStyle/>
          <a:p>
            <a:r>
              <a:rPr lang="en-GB"/>
              <a:t>Footer area for presentation title or web address</a:t>
            </a:r>
            <a:endParaRPr lang="en-US"/>
          </a:p>
        </p:txBody>
      </p:sp>
      <p:pic>
        <p:nvPicPr>
          <p:cNvPr id="7" name="Picture 6">
            <a:extLst>
              <a:ext uri="{FF2B5EF4-FFF2-40B4-BE49-F238E27FC236}">
                <a16:creationId xmlns:a16="http://schemas.microsoft.com/office/drawing/2014/main" id="{1349E414-A89C-B219-5F17-E08C8683B568}"/>
              </a:ext>
            </a:extLst>
          </p:cNvPr>
          <p:cNvPicPr>
            <a:picLocks noChangeAspect="1"/>
          </p:cNvPicPr>
          <p:nvPr/>
        </p:nvPicPr>
        <p:blipFill>
          <a:blip r:embed="rId2"/>
          <a:stretch>
            <a:fillRect/>
          </a:stretch>
        </p:blipFill>
        <p:spPr>
          <a:xfrm>
            <a:off x="596659" y="1998022"/>
            <a:ext cx="3772364" cy="1667102"/>
          </a:xfrm>
          <a:prstGeom prst="rect">
            <a:avLst/>
          </a:prstGeom>
        </p:spPr>
      </p:pic>
      <p:pic>
        <p:nvPicPr>
          <p:cNvPr id="8" name="Picture 7">
            <a:extLst>
              <a:ext uri="{FF2B5EF4-FFF2-40B4-BE49-F238E27FC236}">
                <a16:creationId xmlns:a16="http://schemas.microsoft.com/office/drawing/2014/main" id="{CCFC1693-C24A-4772-2B2C-0D52F983B4E8}"/>
              </a:ext>
            </a:extLst>
          </p:cNvPr>
          <p:cNvPicPr>
            <a:picLocks noChangeAspect="1"/>
          </p:cNvPicPr>
          <p:nvPr/>
        </p:nvPicPr>
        <p:blipFill>
          <a:blip r:embed="rId3"/>
          <a:stretch>
            <a:fillRect/>
          </a:stretch>
        </p:blipFill>
        <p:spPr>
          <a:xfrm>
            <a:off x="504295" y="4529508"/>
            <a:ext cx="5914977" cy="1249743"/>
          </a:xfrm>
          <a:prstGeom prst="rect">
            <a:avLst/>
          </a:prstGeom>
        </p:spPr>
      </p:pic>
      <p:sp>
        <p:nvSpPr>
          <p:cNvPr id="11" name="Speech Bubble: Oval 10">
            <a:extLst>
              <a:ext uri="{FF2B5EF4-FFF2-40B4-BE49-F238E27FC236}">
                <a16:creationId xmlns:a16="http://schemas.microsoft.com/office/drawing/2014/main" id="{0F3D2473-0CCE-E43A-4985-55142E2313CB}"/>
              </a:ext>
            </a:extLst>
          </p:cNvPr>
          <p:cNvSpPr/>
          <p:nvPr/>
        </p:nvSpPr>
        <p:spPr>
          <a:xfrm>
            <a:off x="5809673" y="1663252"/>
            <a:ext cx="2558472" cy="1145947"/>
          </a:xfrm>
          <a:prstGeom prst="wedgeEllipseCallout">
            <a:avLst>
              <a:gd name="adj1" fmla="val -133791"/>
              <a:gd name="adj2" fmla="val 1135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Working with utilities to strive for right first time</a:t>
            </a:r>
          </a:p>
        </p:txBody>
      </p:sp>
      <p:pic>
        <p:nvPicPr>
          <p:cNvPr id="6" name="Picture 5">
            <a:extLst>
              <a:ext uri="{FF2B5EF4-FFF2-40B4-BE49-F238E27FC236}">
                <a16:creationId xmlns:a16="http://schemas.microsoft.com/office/drawing/2014/main" id="{26CB1E3E-A3B9-E433-5DE7-EB422389A839}"/>
              </a:ext>
            </a:extLst>
          </p:cNvPr>
          <p:cNvPicPr>
            <a:picLocks noChangeAspect="1"/>
          </p:cNvPicPr>
          <p:nvPr/>
        </p:nvPicPr>
        <p:blipFill>
          <a:blip r:embed="rId4"/>
          <a:stretch>
            <a:fillRect/>
          </a:stretch>
        </p:blipFill>
        <p:spPr>
          <a:xfrm>
            <a:off x="5386614" y="3270724"/>
            <a:ext cx="5963061" cy="995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peech Bubble: Oval 8">
            <a:extLst>
              <a:ext uri="{FF2B5EF4-FFF2-40B4-BE49-F238E27FC236}">
                <a16:creationId xmlns:a16="http://schemas.microsoft.com/office/drawing/2014/main" id="{F80C86F2-63B2-AFC6-74B2-C842F000CD6A}"/>
              </a:ext>
            </a:extLst>
          </p:cNvPr>
          <p:cNvSpPr/>
          <p:nvPr/>
        </p:nvSpPr>
        <p:spPr>
          <a:xfrm>
            <a:off x="8081819" y="4727703"/>
            <a:ext cx="2290618" cy="1300205"/>
          </a:xfrm>
          <a:prstGeom prst="wedgeEllipseCallout">
            <a:avLst>
              <a:gd name="adj1" fmla="val -42806"/>
              <a:gd name="adj2" fmla="val -891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These penalties set to rise, possibly double</a:t>
            </a:r>
          </a:p>
        </p:txBody>
      </p:sp>
    </p:spTree>
    <p:extLst>
      <p:ext uri="{BB962C8B-B14F-4D97-AF65-F5344CB8AC3E}">
        <p14:creationId xmlns:p14="http://schemas.microsoft.com/office/powerpoint/2010/main" val="2759791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prstGeom prst="rect">
            <a:avLst/>
          </a:prstGeom>
        </p:spPr>
        <p:txBody>
          <a:bodyPr/>
          <a:lstStyle>
            <a:lvl1pPr algn="l" defTabSz="914400" rtl="0" eaLnBrk="1" latinLnBrk="0" hangingPunct="1">
              <a:lnSpc>
                <a:spcPct val="90000"/>
              </a:lnSpc>
              <a:spcBef>
                <a:spcPct val="0"/>
              </a:spcBef>
              <a:buNone/>
              <a:defRPr sz="2800" b="1" kern="1200">
                <a:solidFill>
                  <a:srgbClr val="26A699"/>
                </a:solidFill>
                <a:latin typeface="Arial" panose="020B0604020202020204" pitchFamily="34" charset="0"/>
                <a:ea typeface="+mj-ea"/>
                <a:cs typeface="Arial" panose="020B0604020202020204" pitchFamily="34" charset="0"/>
              </a:defRPr>
            </a:lvl1pPr>
          </a:lstStyle>
          <a:p>
            <a:r>
              <a:rPr lang="en-GB"/>
              <a:t>Can the Council insist on joined up working?</a:t>
            </a:r>
            <a:br>
              <a:rPr lang="en-GB"/>
            </a:br>
            <a:endParaRPr lang="en-GB"/>
          </a:p>
        </p:txBody>
      </p:sp>
      <p:sp>
        <p:nvSpPr>
          <p:cNvPr id="6" name="Content Placeholder 5"/>
          <p:cNvSpPr>
            <a:spLocks noGrp="1"/>
          </p:cNvSpPr>
          <p:nvPr>
            <p:ph idx="10"/>
          </p:nvPr>
        </p:nvSpPr>
        <p:spPr>
          <a:xfrm>
            <a:off x="596659" y="1208519"/>
            <a:ext cx="7897636" cy="5228098"/>
          </a:xfrm>
          <a:prstGeom prst="rect">
            <a:avLst/>
          </a:prstGeom>
        </p:spPr>
        <p:txBody>
          <a:bodyPr wrap="square">
            <a:spAutoFit/>
          </a:bodyPr>
          <a:lstStyle/>
          <a:p>
            <a:r>
              <a:rPr lang="en-GB" sz="1800">
                <a:latin typeface="Arial" panose="020B0604020202020204" pitchFamily="34" charset="0"/>
                <a:cs typeface="Arial" panose="020B0604020202020204" pitchFamily="34" charset="0"/>
              </a:rPr>
              <a:t>The council has a duty to co-ordinate the work of statutory undertakers, </a:t>
            </a:r>
            <a:r>
              <a:rPr lang="en-GB" sz="1800" b="1">
                <a:latin typeface="Arial" panose="020B0604020202020204" pitchFamily="34" charset="0"/>
                <a:cs typeface="Arial" panose="020B0604020202020204" pitchFamily="34" charset="0"/>
              </a:rPr>
              <a:t>but we can't force them to work together. </a:t>
            </a:r>
            <a:r>
              <a:rPr lang="en-GB" sz="1800">
                <a:latin typeface="Arial" panose="020B0604020202020204" pitchFamily="34" charset="0"/>
                <a:cs typeface="Arial" panose="020B0604020202020204" pitchFamily="34" charset="0"/>
              </a:rPr>
              <a:t>We</a:t>
            </a:r>
            <a:r>
              <a:rPr lang="en-GB" sz="1800" b="1">
                <a:latin typeface="Arial" panose="020B0604020202020204" pitchFamily="34" charset="0"/>
                <a:cs typeface="Arial" panose="020B0604020202020204" pitchFamily="34" charset="0"/>
              </a:rPr>
              <a:t> </a:t>
            </a:r>
            <a:r>
              <a:rPr lang="en-GB" sz="1800">
                <a:latin typeface="Arial" panose="020B0604020202020204" pitchFamily="34" charset="0"/>
                <a:cs typeface="Arial" panose="020B0604020202020204" pitchFamily="34" charset="0"/>
              </a:rPr>
              <a:t>hold co-ordination meetings with teams responsible for road maintenance and new projects together with representatives of the statutory undertakers/utility companies.</a:t>
            </a:r>
          </a:p>
          <a:p>
            <a:pPr marL="0" indent="0">
              <a:buNone/>
            </a:pPr>
            <a:endParaRPr lang="en-GB" sz="10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Telecommunications companies carry out much of the work in W&amp;F. This is a highly competitive business. Not surprisingly some companies are reluctant to reveal their forward plans, beyond their legal obligations.</a:t>
            </a:r>
          </a:p>
          <a:p>
            <a:pPr marL="0" indent="0">
              <a:buNone/>
            </a:pPr>
            <a:endParaRPr lang="en-GB" sz="10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Some works cannot safely take place together and sometimes due to the location of each company’s equipment in the street and the space they need to occupy to let them work together would be more disruptive. </a:t>
            </a:r>
          </a:p>
          <a:p>
            <a:endParaRPr lang="en-GB" sz="10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The council has been successful in persuading some companies to work together and lay several cables in one trench, but it can only persuade, it cannot force them to do it.</a:t>
            </a:r>
          </a:p>
          <a:p>
            <a:endParaRPr lang="en-GB">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AD82DCC-C083-7A00-9CEB-48F03E13FA54}"/>
              </a:ext>
            </a:extLst>
          </p:cNvPr>
          <p:cNvPicPr>
            <a:picLocks noChangeAspect="1"/>
          </p:cNvPicPr>
          <p:nvPr/>
        </p:nvPicPr>
        <p:blipFill>
          <a:blip r:embed="rId2"/>
          <a:stretch>
            <a:fillRect/>
          </a:stretch>
        </p:blipFill>
        <p:spPr>
          <a:xfrm>
            <a:off x="9831943" y="233070"/>
            <a:ext cx="1950897" cy="1950897"/>
          </a:xfrm>
          <a:prstGeom prst="rect">
            <a:avLst/>
          </a:prstGeom>
        </p:spPr>
      </p:pic>
      <p:pic>
        <p:nvPicPr>
          <p:cNvPr id="3" name="Picture 2">
            <a:extLst>
              <a:ext uri="{FF2B5EF4-FFF2-40B4-BE49-F238E27FC236}">
                <a16:creationId xmlns:a16="http://schemas.microsoft.com/office/drawing/2014/main" id="{7D0E0081-24A9-7133-F7E6-58BCE28277E6}"/>
              </a:ext>
            </a:extLst>
          </p:cNvPr>
          <p:cNvPicPr>
            <a:picLocks noChangeAspect="1"/>
          </p:cNvPicPr>
          <p:nvPr/>
        </p:nvPicPr>
        <p:blipFill>
          <a:blip r:embed="rId3"/>
          <a:stretch>
            <a:fillRect/>
          </a:stretch>
        </p:blipFill>
        <p:spPr>
          <a:xfrm>
            <a:off x="8938533" y="2380958"/>
            <a:ext cx="2417110" cy="1608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14BC004-D767-EB11-329F-F3F6D3100DED}"/>
              </a:ext>
            </a:extLst>
          </p:cNvPr>
          <p:cNvPicPr>
            <a:picLocks noChangeAspect="1"/>
          </p:cNvPicPr>
          <p:nvPr/>
        </p:nvPicPr>
        <p:blipFill>
          <a:blip r:embed="rId4"/>
          <a:stretch>
            <a:fillRect/>
          </a:stretch>
        </p:blipFill>
        <p:spPr>
          <a:xfrm>
            <a:off x="8494295" y="4345889"/>
            <a:ext cx="2694352" cy="1508837"/>
          </a:xfrm>
          <a:prstGeom prst="rect">
            <a:avLst/>
          </a:prstGeom>
        </p:spPr>
      </p:pic>
    </p:spTree>
    <p:extLst>
      <p:ext uri="{BB962C8B-B14F-4D97-AF65-F5344CB8AC3E}">
        <p14:creationId xmlns:p14="http://schemas.microsoft.com/office/powerpoint/2010/main" val="924157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74739" y="1672988"/>
            <a:ext cx="10515600" cy="1500187"/>
          </a:xfrm>
        </p:spPr>
        <p:txBody>
          <a:bodyPr/>
          <a:lstStyle/>
          <a:p>
            <a:r>
              <a:rPr lang="en-GB" sz="4800"/>
              <a:t>Live road works map</a:t>
            </a:r>
          </a:p>
        </p:txBody>
      </p:sp>
    </p:spTree>
    <p:extLst>
      <p:ext uri="{BB962C8B-B14F-4D97-AF65-F5344CB8AC3E}">
        <p14:creationId xmlns:p14="http://schemas.microsoft.com/office/powerpoint/2010/main" val="914846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331" y="504483"/>
            <a:ext cx="6267489" cy="1180626"/>
          </a:xfrm>
        </p:spPr>
        <p:txBody>
          <a:bodyPr/>
          <a:lstStyle/>
          <a:p>
            <a:r>
              <a:rPr lang="en-GB"/>
              <a:t>Road works live map</a:t>
            </a:r>
          </a:p>
        </p:txBody>
      </p:sp>
      <p:pic>
        <p:nvPicPr>
          <p:cNvPr id="5" name="Content Placeholder 4"/>
          <p:cNvPicPr>
            <a:picLocks noGrp="1" noChangeAspect="1"/>
          </p:cNvPicPr>
          <p:nvPr>
            <p:ph idx="10"/>
          </p:nvPr>
        </p:nvPicPr>
        <p:blipFill rotWithShape="1">
          <a:blip r:embed="rId2"/>
          <a:srcRect l="327" t="13165" r="26071" b="6341"/>
          <a:stretch/>
        </p:blipFill>
        <p:spPr>
          <a:xfrm>
            <a:off x="487681" y="1071418"/>
            <a:ext cx="5974080" cy="4537530"/>
          </a:xfrm>
          <a:prstGeom prst="rect">
            <a:avLst/>
          </a:prstGeom>
        </p:spPr>
      </p:pic>
      <p:sp>
        <p:nvSpPr>
          <p:cNvPr id="4" name="Footer Placeholder 3"/>
          <p:cNvSpPr>
            <a:spLocks noGrp="1"/>
          </p:cNvSpPr>
          <p:nvPr>
            <p:ph type="ftr" sz="quarter" idx="11"/>
          </p:nvPr>
        </p:nvSpPr>
        <p:spPr>
          <a:xfrm>
            <a:off x="347331" y="6024903"/>
            <a:ext cx="9188275" cy="365125"/>
          </a:xfrm>
        </p:spPr>
        <p:txBody>
          <a:bodyPr/>
          <a:lstStyle/>
          <a:p>
            <a:r>
              <a:rPr lang="en-GB" sz="1400">
                <a:hlinkClick r:id="rId3"/>
              </a:rPr>
              <a:t>Link to road works map in Roadworks | Westmorland and Furness Council</a:t>
            </a:r>
            <a:endParaRPr lang="en-US" sz="1400"/>
          </a:p>
        </p:txBody>
      </p:sp>
      <p:sp>
        <p:nvSpPr>
          <p:cNvPr id="8" name="Rectangle 7"/>
          <p:cNvSpPr/>
          <p:nvPr/>
        </p:nvSpPr>
        <p:spPr>
          <a:xfrm>
            <a:off x="6917542" y="1702235"/>
            <a:ext cx="4927127" cy="4801314"/>
          </a:xfrm>
          <a:prstGeom prst="rect">
            <a:avLst/>
          </a:prstGeom>
        </p:spPr>
        <p:txBody>
          <a:bodyPr wrap="square">
            <a:spAutoFit/>
          </a:bodyPr>
          <a:lstStyle/>
          <a:p>
            <a:r>
              <a:rPr lang="en-GB"/>
              <a:t>The Causeway </a:t>
            </a:r>
            <a:r>
              <a:rPr lang="en-GB" err="1"/>
              <a:t>one.network</a:t>
            </a:r>
            <a:r>
              <a:rPr lang="en-GB"/>
              <a:t> Map is the UK’s single source of truth for information about traffic disruptions, displaying comprehensive information about current and planned roadworks, public events and traffic management interventions such as road closures and diversion routes.</a:t>
            </a:r>
          </a:p>
          <a:p>
            <a:endParaRPr lang="en-GB"/>
          </a:p>
          <a:p>
            <a:r>
              <a:rPr lang="en-GB"/>
              <a:t>User friendly and free-to-view, Causeway one.network is one of the most visited, most comprehensive and most widely syndicated source of roadworks and traffic disruption information in the UK. </a:t>
            </a:r>
          </a:p>
          <a:p>
            <a:endParaRPr lang="en-GB"/>
          </a:p>
          <a:p>
            <a:r>
              <a:rPr lang="en-GB"/>
              <a:t>The road works map on our Westmorland and Furness website is provided by one.network. </a:t>
            </a:r>
          </a:p>
          <a:p>
            <a:r>
              <a:rPr lang="en-GB"/>
              <a:t>Access can be via the council website or to one.network directly.</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820" y="467972"/>
            <a:ext cx="3665919" cy="962513"/>
          </a:xfrm>
          <a:prstGeom prst="rect">
            <a:avLst/>
          </a:prstGeom>
        </p:spPr>
      </p:pic>
      <p:pic>
        <p:nvPicPr>
          <p:cNvPr id="6" name="Picture 5">
            <a:extLst>
              <a:ext uri="{FF2B5EF4-FFF2-40B4-BE49-F238E27FC236}">
                <a16:creationId xmlns:a16="http://schemas.microsoft.com/office/drawing/2014/main" id="{93DC039C-47D1-E27F-10A5-8D40C8DDB415}"/>
              </a:ext>
            </a:extLst>
          </p:cNvPr>
          <p:cNvPicPr>
            <a:picLocks noChangeAspect="1"/>
          </p:cNvPicPr>
          <p:nvPr/>
        </p:nvPicPr>
        <p:blipFill>
          <a:blip r:embed="rId5"/>
          <a:stretch>
            <a:fillRect/>
          </a:stretch>
        </p:blipFill>
        <p:spPr>
          <a:xfrm>
            <a:off x="487681" y="1430485"/>
            <a:ext cx="2536176" cy="1398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38B72CA-B795-2BC4-2858-A65CAD3A74AF}"/>
              </a:ext>
            </a:extLst>
          </p:cNvPr>
          <p:cNvPicPr>
            <a:picLocks noChangeAspect="1"/>
          </p:cNvPicPr>
          <p:nvPr/>
        </p:nvPicPr>
        <p:blipFill>
          <a:blip r:embed="rId6"/>
          <a:stretch>
            <a:fillRect/>
          </a:stretch>
        </p:blipFill>
        <p:spPr>
          <a:xfrm>
            <a:off x="688907" y="2118933"/>
            <a:ext cx="1330015" cy="1281095"/>
          </a:xfrm>
          <a:prstGeom prst="rect">
            <a:avLst/>
          </a:prstGeom>
        </p:spPr>
      </p:pic>
    </p:spTree>
    <p:extLst>
      <p:ext uri="{BB962C8B-B14F-4D97-AF65-F5344CB8AC3E}">
        <p14:creationId xmlns:p14="http://schemas.microsoft.com/office/powerpoint/2010/main" val="1876596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74739" y="1672988"/>
            <a:ext cx="10515600" cy="1500187"/>
          </a:xfrm>
        </p:spPr>
        <p:txBody>
          <a:bodyPr/>
          <a:lstStyle/>
          <a:p>
            <a:r>
              <a:rPr lang="en-GB" sz="4800"/>
              <a:t>FAQ’s</a:t>
            </a:r>
          </a:p>
        </p:txBody>
      </p:sp>
    </p:spTree>
    <p:extLst>
      <p:ext uri="{BB962C8B-B14F-4D97-AF65-F5344CB8AC3E}">
        <p14:creationId xmlns:p14="http://schemas.microsoft.com/office/powerpoint/2010/main" val="3188757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89" y="522815"/>
            <a:ext cx="10935091" cy="526661"/>
          </a:xfrm>
        </p:spPr>
        <p:txBody>
          <a:bodyPr/>
          <a:lstStyle/>
          <a:p>
            <a:r>
              <a:rPr lang="en-GB"/>
              <a:t>Why does the council allow utilities to dig up the roads so often and during school holidays?</a:t>
            </a:r>
          </a:p>
        </p:txBody>
      </p:sp>
      <p:sp>
        <p:nvSpPr>
          <p:cNvPr id="3" name="Content Placeholder 2"/>
          <p:cNvSpPr>
            <a:spLocks noGrp="1"/>
          </p:cNvSpPr>
          <p:nvPr>
            <p:ph idx="10"/>
          </p:nvPr>
        </p:nvSpPr>
        <p:spPr>
          <a:xfrm>
            <a:off x="581890" y="1590909"/>
            <a:ext cx="10935091" cy="4217615"/>
          </a:xfrm>
        </p:spPr>
        <p:txBody>
          <a:bodyPr/>
          <a:lstStyle/>
          <a:p>
            <a:r>
              <a:rPr lang="en-GB" sz="1800" dirty="0"/>
              <a:t>We cannot stop a statutory undertaker digging up the road. They have a legal right under the New Roads and Street Works Act, to maintain their existing pipes, cables, etc, or to install new ones. </a:t>
            </a:r>
          </a:p>
          <a:p>
            <a:r>
              <a:rPr lang="en-GB" sz="1800" dirty="0"/>
              <a:t>There is a lot of infrastructure investment in W&amp;F and this is creating pressure and disruption on the network. W&amp;F try to avoid planned work in holidays in popular tourist areas. </a:t>
            </a:r>
          </a:p>
          <a:p>
            <a:r>
              <a:rPr lang="en-GB" sz="1800" dirty="0"/>
              <a:t>We cannot force utility companies to undertake planned work only in school holidays where it would suit us better as well. We can try to persuade them and work hard to collaborate.</a:t>
            </a:r>
          </a:p>
          <a:p>
            <a:r>
              <a:rPr lang="en-GB" sz="1800" dirty="0"/>
              <a:t>Each request is considered individually, because in some cases it is less disruptive to undertake works inside school holidays and in others, such as popular visitor areas, it is less disruptive to avoid the holidays. </a:t>
            </a:r>
          </a:p>
          <a:p>
            <a:r>
              <a:rPr lang="en-GB" sz="1800" dirty="0"/>
              <a:t>Our teams are familiar with local areas and pressures and work hard to coordinate works taking into account local factors wherever possible.</a:t>
            </a:r>
          </a:p>
          <a:p>
            <a:r>
              <a:rPr lang="en-GB" sz="1800" dirty="0"/>
              <a:t>There is a constant dialogue between works promoters and the streetworks team. Communication is requested and encouraged at every opportunity.</a:t>
            </a:r>
          </a:p>
          <a:p>
            <a:endParaRPr lang="en-GB" sz="1800" dirty="0"/>
          </a:p>
          <a:p>
            <a:endParaRPr lang="en-GB" dirty="0"/>
          </a:p>
        </p:txBody>
      </p:sp>
    </p:spTree>
    <p:extLst>
      <p:ext uri="{BB962C8B-B14F-4D97-AF65-F5344CB8AC3E}">
        <p14:creationId xmlns:p14="http://schemas.microsoft.com/office/powerpoint/2010/main" val="2790247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1274-716B-B1A9-864B-C2D894941EA9}"/>
              </a:ext>
            </a:extLst>
          </p:cNvPr>
          <p:cNvSpPr>
            <a:spLocks noGrp="1"/>
          </p:cNvSpPr>
          <p:nvPr>
            <p:ph type="title"/>
          </p:nvPr>
        </p:nvSpPr>
        <p:spPr>
          <a:xfrm>
            <a:off x="596660" y="260039"/>
            <a:ext cx="10841964" cy="932953"/>
          </a:xfrm>
        </p:spPr>
        <p:txBody>
          <a:bodyPr/>
          <a:lstStyle/>
          <a:p>
            <a:r>
              <a:rPr kumimoji="0" lang="en-GB" b="1" i="0" u="none" strike="noStrike" kern="1200" cap="none" spc="0" normalizeH="0" baseline="0" noProof="0" dirty="0">
                <a:ln>
                  <a:noFill/>
                </a:ln>
                <a:solidFill>
                  <a:srgbClr val="26A699"/>
                </a:solidFill>
                <a:effectLst/>
                <a:uLnTx/>
                <a:uFillTx/>
                <a:latin typeface="Arial" panose="020B0604020202020204" pitchFamily="34" charset="0"/>
                <a:ea typeface="+mj-ea"/>
                <a:cs typeface="Arial" panose="020B0604020202020204" pitchFamily="34" charset="0"/>
              </a:rPr>
              <a:t>Why doesn't the council tell Members and residents their road is about to be dug up?</a:t>
            </a:r>
            <a:br>
              <a:rPr lang="en-GB" dirty="0"/>
            </a:br>
            <a:endParaRPr lang="en-GB" dirty="0"/>
          </a:p>
        </p:txBody>
      </p:sp>
      <p:sp>
        <p:nvSpPr>
          <p:cNvPr id="3" name="Content Placeholder 2">
            <a:extLst>
              <a:ext uri="{FF2B5EF4-FFF2-40B4-BE49-F238E27FC236}">
                <a16:creationId xmlns:a16="http://schemas.microsoft.com/office/drawing/2014/main" id="{6867C481-6172-6440-5133-BC711C389E4B}"/>
              </a:ext>
            </a:extLst>
          </p:cNvPr>
          <p:cNvSpPr>
            <a:spLocks noGrp="1"/>
          </p:cNvSpPr>
          <p:nvPr>
            <p:ph idx="10"/>
          </p:nvPr>
        </p:nvSpPr>
        <p:spPr>
          <a:xfrm>
            <a:off x="596659" y="1091547"/>
            <a:ext cx="10841965" cy="4908884"/>
          </a:xfrm>
        </p:spPr>
        <p:txBody>
          <a:bodyPr/>
          <a:lstStyle/>
          <a:p>
            <a:r>
              <a:rPr lang="en-GB" sz="1800" dirty="0"/>
              <a:t>Although it might seem like a good idea for the council to inform all residents, the volume of work on highways makes this impractical.  </a:t>
            </a:r>
          </a:p>
          <a:p>
            <a:r>
              <a:rPr lang="en-GB" sz="1800" dirty="0"/>
              <a:t>Over 10k permittable works are carried out each year in W&amp;F by statutory undertakers alone. The vast majority of which are less than 3 days in duration. There are far more non notifiable works as well.</a:t>
            </a:r>
          </a:p>
          <a:p>
            <a:r>
              <a:rPr lang="en-GB" sz="1800" dirty="0"/>
              <a:t>Under the permit scheme, the most disruptive and long-term works require notification to immediately affected residents and business. Direct notification is required to be undertaken by the applicant for the works i.e. utility company or Local Authority where it is council works.  Major works require a permit application (and may also need a Temporary Traffic Regulation Order (TTRO) such as road closure) at least 3 months ahead to allow time for effective co-ordination and notification by the utility company.</a:t>
            </a:r>
          </a:p>
          <a:p>
            <a:r>
              <a:rPr lang="en-GB" sz="1800" dirty="0"/>
              <a:t>Schemes involving traffic restrictions such as prohibitions of vehicular traffic (road closures) all require a Traffic Regulation Order (TRO) under the provisions of the Road Traffic Regulation Act 1984. Temporary Orders may be used when works affecting the highway require short-term traffic restrictions such as a road closure or temporary speed limit.</a:t>
            </a:r>
          </a:p>
          <a:p>
            <a:r>
              <a:rPr lang="en-GB" sz="1800" dirty="0"/>
              <a:t>The Council must contact all statutory consultees of any temporary restrictions (TTROs). These include emergency services, Local Members and Town and Parish Councils. These are sent out via email approx. 3 weeks before the start date. These can be forwarded on and link to our online road works map which can be accessed by anyone because it is publicly available.</a:t>
            </a:r>
          </a:p>
          <a:p>
            <a:r>
              <a:rPr lang="en-GB" sz="1800" dirty="0"/>
              <a:t>Email alerts can be set up on the </a:t>
            </a:r>
            <a:r>
              <a:rPr lang="en-GB" sz="1800"/>
              <a:t>Road Works </a:t>
            </a:r>
            <a:r>
              <a:rPr lang="en-GB" sz="1800" dirty="0"/>
              <a:t>system </a:t>
            </a:r>
            <a:r>
              <a:rPr lang="en-GB" sz="1800"/>
              <a:t>to notify </a:t>
            </a:r>
            <a:r>
              <a:rPr lang="en-GB" sz="1800" dirty="0"/>
              <a:t>of any upcoming works by clicking on the envelope symbol on the following site: </a:t>
            </a:r>
            <a:r>
              <a:rPr lang="en-GB" sz="2000" dirty="0">
                <a:hlinkClick r:id="rId2"/>
              </a:rPr>
              <a:t>Roadworks | Westmorland and Furness Council</a:t>
            </a:r>
            <a:endParaRPr lang="en-GB" sz="1800" dirty="0"/>
          </a:p>
          <a:p>
            <a:endParaRPr lang="en-GB" dirty="0"/>
          </a:p>
        </p:txBody>
      </p:sp>
    </p:spTree>
    <p:extLst>
      <p:ext uri="{BB962C8B-B14F-4D97-AF65-F5344CB8AC3E}">
        <p14:creationId xmlns:p14="http://schemas.microsoft.com/office/powerpoint/2010/main" val="2476946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A6F1-F5FC-1B12-6657-2444F5BC83BB}"/>
              </a:ext>
            </a:extLst>
          </p:cNvPr>
          <p:cNvSpPr>
            <a:spLocks noGrp="1"/>
          </p:cNvSpPr>
          <p:nvPr>
            <p:ph type="title"/>
          </p:nvPr>
        </p:nvSpPr>
        <p:spPr/>
        <p:txBody>
          <a:bodyPr/>
          <a:lstStyle/>
          <a:p>
            <a:r>
              <a:rPr kumimoji="0" lang="en-GB" b="1" i="0" u="none" strike="noStrike" kern="1200" cap="none" spc="0" normalizeH="0" baseline="0" noProof="0">
                <a:ln>
                  <a:noFill/>
                </a:ln>
                <a:solidFill>
                  <a:srgbClr val="26A699"/>
                </a:solidFill>
                <a:effectLst/>
                <a:uLnTx/>
                <a:uFillTx/>
                <a:latin typeface="Arial" panose="020B0604020202020204" pitchFamily="34" charset="0"/>
                <a:ea typeface="+mj-ea"/>
                <a:cs typeface="Arial" panose="020B0604020202020204" pitchFamily="34" charset="0"/>
              </a:rPr>
              <a:t>Why do the works take longer than planned?</a:t>
            </a:r>
            <a:br>
              <a:rPr kumimoji="0" lang="en-GB" b="1" i="0" u="none" strike="noStrike" kern="1200" cap="none" spc="0" normalizeH="0" baseline="0" noProof="0">
                <a:ln>
                  <a:noFill/>
                </a:ln>
                <a:solidFill>
                  <a:srgbClr val="26A699"/>
                </a:solidFill>
                <a:effectLst/>
                <a:uLnTx/>
                <a:uFillTx/>
                <a:latin typeface="Arial" panose="020B0604020202020204" pitchFamily="34" charset="0"/>
                <a:ea typeface="+mj-ea"/>
                <a:cs typeface="Arial" panose="020B0604020202020204" pitchFamily="34" charset="0"/>
              </a:rPr>
            </a:br>
            <a:endParaRPr lang="en-GB"/>
          </a:p>
        </p:txBody>
      </p:sp>
      <p:sp>
        <p:nvSpPr>
          <p:cNvPr id="3" name="Content Placeholder 2">
            <a:extLst>
              <a:ext uri="{FF2B5EF4-FFF2-40B4-BE49-F238E27FC236}">
                <a16:creationId xmlns:a16="http://schemas.microsoft.com/office/drawing/2014/main" id="{4F6D2D26-69F7-3C6C-B06D-E186F38BF7C8}"/>
              </a:ext>
            </a:extLst>
          </p:cNvPr>
          <p:cNvSpPr>
            <a:spLocks noGrp="1"/>
          </p:cNvSpPr>
          <p:nvPr>
            <p:ph idx="10"/>
          </p:nvPr>
        </p:nvSpPr>
        <p:spPr/>
        <p:txBody>
          <a:bodyPr/>
          <a:lstStyle/>
          <a:p>
            <a:r>
              <a:rPr lang="en-GB" sz="1800"/>
              <a:t>People have been digging holes in the road to lay pipes or cables for over 100 years. Records of what was done in the early days are poor or non-existent. But this is improving.</a:t>
            </a:r>
          </a:p>
          <a:p>
            <a:r>
              <a:rPr lang="en-GB" sz="1800"/>
              <a:t>Although there are very sophisticated systems available to locate underground services, none of these are 100% accurate. Nobody can be certain of what’s in the ground until they start digging.</a:t>
            </a:r>
          </a:p>
          <a:p>
            <a:r>
              <a:rPr lang="en-GB" sz="1800"/>
              <a:t>The geology presents problems. We know utility companies have to drill through rock in some places – and with the challenge of working in a National Park, the utility companies need to minimise the impact of their work on the environment. </a:t>
            </a:r>
          </a:p>
          <a:p>
            <a:r>
              <a:rPr lang="en-GB" sz="1800"/>
              <a:t>The weather in Cumbria is not always conducive to work on a highway …. heavy rain, flooding, snow and ice can delay works.</a:t>
            </a:r>
          </a:p>
          <a:p>
            <a:r>
              <a:rPr lang="en-GB" sz="1800"/>
              <a:t>Resource can also be an issue, especially in harder to reach areas. Then, getting the gangs to mobilise effectively from site to site seamlessly also poses some challenges, geography and long travel times.</a:t>
            </a:r>
          </a:p>
          <a:p>
            <a:r>
              <a:rPr lang="en-GB" sz="1800"/>
              <a:t>Immediate (urgent or emergency) works may occur where the planned works need to be suspended.</a:t>
            </a:r>
          </a:p>
          <a:p>
            <a:r>
              <a:rPr lang="en-GB" sz="1800"/>
              <a:t>All these things can combine to make work take longer than planned.</a:t>
            </a:r>
          </a:p>
          <a:p>
            <a:endParaRPr lang="en-GB"/>
          </a:p>
        </p:txBody>
      </p:sp>
      <p:sp>
        <p:nvSpPr>
          <p:cNvPr id="4" name="Footer Placeholder 3">
            <a:extLst>
              <a:ext uri="{FF2B5EF4-FFF2-40B4-BE49-F238E27FC236}">
                <a16:creationId xmlns:a16="http://schemas.microsoft.com/office/drawing/2014/main" id="{4A5D3470-7B80-1FEF-A205-265A32EEBF9B}"/>
              </a:ext>
            </a:extLst>
          </p:cNvPr>
          <p:cNvSpPr>
            <a:spLocks noGrp="1"/>
          </p:cNvSpPr>
          <p:nvPr>
            <p:ph type="ftr" sz="quarter" idx="11"/>
          </p:nvPr>
        </p:nvSpPr>
        <p:spPr/>
        <p:txBody>
          <a:bodyPr/>
          <a:lstStyle/>
          <a:p>
            <a:r>
              <a:rPr lang="en-GB"/>
              <a:t>Footer area for presentation title or web address</a:t>
            </a:r>
            <a:endParaRPr lang="en-US"/>
          </a:p>
        </p:txBody>
      </p:sp>
    </p:spTree>
    <p:extLst>
      <p:ext uri="{BB962C8B-B14F-4D97-AF65-F5344CB8AC3E}">
        <p14:creationId xmlns:p14="http://schemas.microsoft.com/office/powerpoint/2010/main" val="297960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48D3-07FB-3EBE-B0EB-FC587AB0A550}"/>
              </a:ext>
            </a:extLst>
          </p:cNvPr>
          <p:cNvSpPr>
            <a:spLocks noGrp="1"/>
          </p:cNvSpPr>
          <p:nvPr>
            <p:ph type="title"/>
          </p:nvPr>
        </p:nvSpPr>
        <p:spPr/>
        <p:txBody>
          <a:bodyPr/>
          <a:lstStyle/>
          <a:p>
            <a:r>
              <a:rPr lang="en-GB"/>
              <a:t>Why are there works but nothing happening on site?</a:t>
            </a:r>
          </a:p>
        </p:txBody>
      </p:sp>
      <p:pic>
        <p:nvPicPr>
          <p:cNvPr id="5" name="Content Placeholder 4">
            <a:extLst>
              <a:ext uri="{FF2B5EF4-FFF2-40B4-BE49-F238E27FC236}">
                <a16:creationId xmlns:a16="http://schemas.microsoft.com/office/drawing/2014/main" id="{A9E732A7-E36B-6D7C-7D71-F8FCBAE08E61}"/>
              </a:ext>
            </a:extLst>
          </p:cNvPr>
          <p:cNvPicPr>
            <a:picLocks noGrp="1" noChangeAspect="1"/>
          </p:cNvPicPr>
          <p:nvPr>
            <p:ph idx="10"/>
          </p:nvPr>
        </p:nvPicPr>
        <p:blipFill>
          <a:blip r:embed="rId2"/>
          <a:stretch>
            <a:fillRect/>
          </a:stretch>
        </p:blipFill>
        <p:spPr>
          <a:xfrm>
            <a:off x="3752523" y="2147708"/>
            <a:ext cx="4686954" cy="2562583"/>
          </a:xfrm>
        </p:spPr>
      </p:pic>
      <p:sp>
        <p:nvSpPr>
          <p:cNvPr id="7" name="TextBox 6">
            <a:extLst>
              <a:ext uri="{FF2B5EF4-FFF2-40B4-BE49-F238E27FC236}">
                <a16:creationId xmlns:a16="http://schemas.microsoft.com/office/drawing/2014/main" id="{7DA025CE-0AD0-D2F3-6E0E-1B0BEEFF8421}"/>
              </a:ext>
            </a:extLst>
          </p:cNvPr>
          <p:cNvSpPr txBox="1"/>
          <p:nvPr/>
        </p:nvSpPr>
        <p:spPr>
          <a:xfrm>
            <a:off x="230910" y="1251527"/>
            <a:ext cx="2807854" cy="5016758"/>
          </a:xfrm>
          <a:prstGeom prst="rect">
            <a:avLst/>
          </a:prstGeom>
          <a:noFill/>
        </p:spPr>
        <p:txBody>
          <a:bodyPr wrap="square" rtlCol="0">
            <a:spAutoFit/>
          </a:bodyPr>
          <a:lstStyle/>
          <a:p>
            <a:r>
              <a:rPr lang="en-GB" sz="1600"/>
              <a:t>When works take place, there can be multiple gangs involved in different parts of the task, each having their own specialism.</a:t>
            </a:r>
          </a:p>
          <a:p>
            <a:endParaRPr lang="en-GB" sz="1600"/>
          </a:p>
          <a:p>
            <a:endParaRPr lang="en-GB" sz="1600"/>
          </a:p>
          <a:p>
            <a:endParaRPr lang="en-GB" sz="1600"/>
          </a:p>
          <a:p>
            <a:endParaRPr lang="en-GB" sz="1600"/>
          </a:p>
          <a:p>
            <a:endParaRPr lang="en-GB" sz="1600"/>
          </a:p>
          <a:p>
            <a:endParaRPr lang="en-GB" sz="1600"/>
          </a:p>
          <a:p>
            <a:r>
              <a:rPr lang="en-GB" sz="1600"/>
              <a:t>The utility applies for the permit, allowing for some flexibility for issues such as:</a:t>
            </a:r>
          </a:p>
          <a:p>
            <a:pPr marL="285750" indent="-285750">
              <a:buFont typeface="Arial" panose="020B0604020202020204" pitchFamily="34" charset="0"/>
              <a:buChar char="•"/>
            </a:pPr>
            <a:r>
              <a:rPr lang="en-GB" sz="1600"/>
              <a:t>Vehicle issues</a:t>
            </a:r>
          </a:p>
          <a:p>
            <a:pPr marL="285750" indent="-285750">
              <a:buFont typeface="Arial" panose="020B0604020202020204" pitchFamily="34" charset="0"/>
              <a:buChar char="•"/>
            </a:pPr>
            <a:r>
              <a:rPr lang="en-GB" sz="1600"/>
              <a:t>Resource issues</a:t>
            </a:r>
          </a:p>
          <a:p>
            <a:pPr marL="285750" indent="-285750">
              <a:buFont typeface="Arial" panose="020B0604020202020204" pitchFamily="34" charset="0"/>
              <a:buChar char="•"/>
            </a:pPr>
            <a:r>
              <a:rPr lang="en-GB" sz="1600"/>
              <a:t>Weather</a:t>
            </a:r>
          </a:p>
          <a:p>
            <a:pPr marL="285750" indent="-285750">
              <a:buFont typeface="Arial" panose="020B0604020202020204" pitchFamily="34" charset="0"/>
              <a:buChar char="•"/>
            </a:pPr>
            <a:r>
              <a:rPr lang="en-GB" sz="1600"/>
              <a:t>Geography of patch</a:t>
            </a:r>
          </a:p>
          <a:p>
            <a:pPr marL="285750" indent="-285750">
              <a:buFont typeface="Arial" panose="020B0604020202020204" pitchFamily="34" charset="0"/>
              <a:buChar char="•"/>
            </a:pPr>
            <a:r>
              <a:rPr lang="en-GB" sz="1600"/>
              <a:t>Unforeseen underground issues when excavating </a:t>
            </a:r>
          </a:p>
        </p:txBody>
      </p:sp>
      <p:graphicFrame>
        <p:nvGraphicFramePr>
          <p:cNvPr id="8" name="Diagram 7">
            <a:extLst>
              <a:ext uri="{FF2B5EF4-FFF2-40B4-BE49-F238E27FC236}">
                <a16:creationId xmlns:a16="http://schemas.microsoft.com/office/drawing/2014/main" id="{EBAAB17A-FBB7-2586-9A78-435E8E0EC24A}"/>
              </a:ext>
            </a:extLst>
          </p:cNvPr>
          <p:cNvGraphicFramePr/>
          <p:nvPr>
            <p:extLst>
              <p:ext uri="{D42A27DB-BD31-4B8C-83A1-F6EECF244321}">
                <p14:modId xmlns:p14="http://schemas.microsoft.com/office/powerpoint/2010/main" val="1446798589"/>
              </p:ext>
            </p:extLst>
          </p:nvPr>
        </p:nvGraphicFramePr>
        <p:xfrm>
          <a:off x="2032000" y="11260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B92F5F1-4344-702B-65B2-CFDBA3E208D6}"/>
              </a:ext>
            </a:extLst>
          </p:cNvPr>
          <p:cNvSpPr txBox="1"/>
          <p:nvPr/>
        </p:nvSpPr>
        <p:spPr>
          <a:xfrm>
            <a:off x="9227128" y="1251527"/>
            <a:ext cx="2807854" cy="4524315"/>
          </a:xfrm>
          <a:prstGeom prst="rect">
            <a:avLst/>
          </a:prstGeom>
          <a:noFill/>
        </p:spPr>
        <p:txBody>
          <a:bodyPr wrap="square" rtlCol="0">
            <a:spAutoFit/>
          </a:bodyPr>
          <a:lstStyle/>
          <a:p>
            <a:r>
              <a:rPr lang="en-GB" sz="2400">
                <a:solidFill>
                  <a:schemeClr val="accent1">
                    <a:lumMod val="75000"/>
                  </a:schemeClr>
                </a:solidFill>
              </a:rPr>
              <a:t>What are we doing about it?</a:t>
            </a:r>
          </a:p>
          <a:p>
            <a:endParaRPr lang="en-GB" sz="1600"/>
          </a:p>
          <a:p>
            <a:r>
              <a:rPr lang="en-GB" sz="1600"/>
              <a:t>W&amp;F streetworks are: </a:t>
            </a:r>
          </a:p>
          <a:p>
            <a:endParaRPr lang="en-GB" sz="1600"/>
          </a:p>
          <a:p>
            <a:pPr marL="285750" indent="-285750">
              <a:buFont typeface="Arial" panose="020B0604020202020204" pitchFamily="34" charset="0"/>
              <a:buChar char="•"/>
            </a:pPr>
            <a:r>
              <a:rPr lang="en-GB" sz="1600"/>
              <a:t>challenging durations</a:t>
            </a:r>
          </a:p>
          <a:p>
            <a:pPr marL="285750" indent="-285750">
              <a:buFont typeface="Arial" panose="020B0604020202020204" pitchFamily="34" charset="0"/>
              <a:buChar char="•"/>
            </a:pPr>
            <a:r>
              <a:rPr lang="en-GB" sz="1600"/>
              <a:t>pre works on site meetings</a:t>
            </a:r>
          </a:p>
          <a:p>
            <a:pPr marL="285750" indent="-285750">
              <a:buFont typeface="Arial" panose="020B0604020202020204" pitchFamily="34" charset="0"/>
              <a:buChar char="•"/>
            </a:pPr>
            <a:r>
              <a:rPr lang="en-GB" sz="1600"/>
              <a:t>ensuring legislative lead times are applied </a:t>
            </a:r>
          </a:p>
          <a:p>
            <a:pPr marL="285750" indent="-285750">
              <a:buFont typeface="Arial" panose="020B0604020202020204" pitchFamily="34" charset="0"/>
              <a:buChar char="•"/>
            </a:pPr>
            <a:r>
              <a:rPr lang="en-GB" sz="1600"/>
              <a:t>asking for collaboration amongst internal and external works</a:t>
            </a:r>
          </a:p>
          <a:p>
            <a:pPr marL="285750" indent="-285750">
              <a:buFont typeface="Arial" panose="020B0604020202020204" pitchFamily="34" charset="0"/>
              <a:buChar char="•"/>
            </a:pPr>
            <a:r>
              <a:rPr lang="en-GB" sz="1600"/>
              <a:t>scrutinising urgent works</a:t>
            </a:r>
          </a:p>
          <a:p>
            <a:pPr marL="285750" indent="-285750">
              <a:buFont typeface="Arial" panose="020B0604020202020204" pitchFamily="34" charset="0"/>
              <a:buChar char="•"/>
            </a:pPr>
            <a:r>
              <a:rPr lang="en-GB" sz="1600"/>
              <a:t>performance meetings </a:t>
            </a:r>
          </a:p>
          <a:p>
            <a:pPr marL="285750" indent="-285750">
              <a:buFont typeface="Arial" panose="020B0604020202020204" pitchFamily="34" charset="0"/>
              <a:buChar char="•"/>
            </a:pPr>
            <a:r>
              <a:rPr lang="en-GB" sz="1600"/>
              <a:t>co-</a:t>
            </a:r>
            <a:r>
              <a:rPr lang="en-GB" sz="1600" err="1"/>
              <a:t>ord</a:t>
            </a:r>
            <a:r>
              <a:rPr lang="en-GB" sz="1600"/>
              <a:t> meetings</a:t>
            </a:r>
          </a:p>
          <a:p>
            <a:pPr marL="285750" indent="-285750">
              <a:buFont typeface="Arial" panose="020B0604020202020204" pitchFamily="34" charset="0"/>
              <a:buChar char="•"/>
            </a:pPr>
            <a:r>
              <a:rPr lang="en-GB" sz="1600"/>
              <a:t> FPN</a:t>
            </a:r>
          </a:p>
          <a:p>
            <a:pPr marL="285750" indent="-285750">
              <a:buFont typeface="Arial" panose="020B0604020202020204" pitchFamily="34" charset="0"/>
              <a:buChar char="•"/>
            </a:pPr>
            <a:r>
              <a:rPr lang="en-GB" sz="1600"/>
              <a:t>Overrun charges - S74</a:t>
            </a:r>
          </a:p>
        </p:txBody>
      </p:sp>
    </p:spTree>
    <p:extLst>
      <p:ext uri="{BB962C8B-B14F-4D97-AF65-F5344CB8AC3E}">
        <p14:creationId xmlns:p14="http://schemas.microsoft.com/office/powerpoint/2010/main" val="2523342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Why do they take less time than planned?</a:t>
            </a:r>
          </a:p>
        </p:txBody>
      </p:sp>
      <p:sp>
        <p:nvSpPr>
          <p:cNvPr id="3" name="Content Placeholder 2"/>
          <p:cNvSpPr>
            <a:spLocks noGrp="1"/>
          </p:cNvSpPr>
          <p:nvPr>
            <p:ph idx="10"/>
          </p:nvPr>
        </p:nvSpPr>
        <p:spPr>
          <a:xfrm>
            <a:off x="596660" y="1146767"/>
            <a:ext cx="10998680" cy="4564465"/>
          </a:xfrm>
        </p:spPr>
        <p:txBody>
          <a:bodyPr/>
          <a:lstStyle/>
          <a:p>
            <a:r>
              <a:rPr lang="en-GB"/>
              <a:t>Works promoters have a time slot to work on the road dependent on the permit application. If everything goes to plan, then they will clear site, close the permit and register the reinstatement ahead of the proposed finish time. Streetworks inspectors are out in the network liaising with utilities and internal teams to ensure continuous efficiencies with regards to works cleared and closed, requesting permanent reinstatement first time.  </a:t>
            </a:r>
          </a:p>
        </p:txBody>
      </p:sp>
      <p:pic>
        <p:nvPicPr>
          <p:cNvPr id="5" name="Picture 4">
            <a:extLst>
              <a:ext uri="{FF2B5EF4-FFF2-40B4-BE49-F238E27FC236}">
                <a16:creationId xmlns:a16="http://schemas.microsoft.com/office/drawing/2014/main" id="{E83DCCF0-7A62-E544-F2C1-917670269178}"/>
              </a:ext>
            </a:extLst>
          </p:cNvPr>
          <p:cNvPicPr>
            <a:picLocks noChangeAspect="1"/>
          </p:cNvPicPr>
          <p:nvPr/>
        </p:nvPicPr>
        <p:blipFill>
          <a:blip r:embed="rId2"/>
          <a:stretch>
            <a:fillRect/>
          </a:stretch>
        </p:blipFill>
        <p:spPr>
          <a:xfrm>
            <a:off x="6315449" y="2258776"/>
            <a:ext cx="5279891" cy="1916060"/>
          </a:xfrm>
          <a:prstGeom prst="rect">
            <a:avLst/>
          </a:prstGeom>
        </p:spPr>
      </p:pic>
      <p:pic>
        <p:nvPicPr>
          <p:cNvPr id="7" name="Picture 6">
            <a:extLst>
              <a:ext uri="{FF2B5EF4-FFF2-40B4-BE49-F238E27FC236}">
                <a16:creationId xmlns:a16="http://schemas.microsoft.com/office/drawing/2014/main" id="{2CBEF5AD-68C9-5919-7F31-C4FFC98B1A6C}"/>
              </a:ext>
            </a:extLst>
          </p:cNvPr>
          <p:cNvPicPr>
            <a:picLocks noChangeAspect="1"/>
          </p:cNvPicPr>
          <p:nvPr/>
        </p:nvPicPr>
        <p:blipFill>
          <a:blip r:embed="rId3"/>
          <a:stretch>
            <a:fillRect/>
          </a:stretch>
        </p:blipFill>
        <p:spPr>
          <a:xfrm>
            <a:off x="596660" y="2327564"/>
            <a:ext cx="5600940" cy="4292931"/>
          </a:xfrm>
          <a:prstGeom prst="rect">
            <a:avLst/>
          </a:prstGeom>
        </p:spPr>
      </p:pic>
    </p:spTree>
    <p:extLst>
      <p:ext uri="{BB962C8B-B14F-4D97-AF65-F5344CB8AC3E}">
        <p14:creationId xmlns:p14="http://schemas.microsoft.com/office/powerpoint/2010/main" val="196866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74739" y="1672988"/>
            <a:ext cx="10515600" cy="1500187"/>
          </a:xfrm>
        </p:spPr>
        <p:txBody>
          <a:bodyPr/>
          <a:lstStyle/>
          <a:p>
            <a:r>
              <a:rPr lang="en-GB" sz="4800"/>
              <a:t>Investment in Infrastructure</a:t>
            </a:r>
          </a:p>
        </p:txBody>
      </p:sp>
    </p:spTree>
    <p:extLst>
      <p:ext uri="{BB962C8B-B14F-4D97-AF65-F5344CB8AC3E}">
        <p14:creationId xmlns:p14="http://schemas.microsoft.com/office/powerpoint/2010/main" val="64018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23" y="3273808"/>
            <a:ext cx="10841964" cy="526661"/>
          </a:xfrm>
        </p:spPr>
        <p:txBody>
          <a:bodyPr/>
          <a:lstStyle/>
          <a:p>
            <a:r>
              <a:rPr lang="en-GB"/>
              <a:t>Questions </a:t>
            </a:r>
          </a:p>
        </p:txBody>
      </p:sp>
    </p:spTree>
    <p:extLst>
      <p:ext uri="{BB962C8B-B14F-4D97-AF65-F5344CB8AC3E}">
        <p14:creationId xmlns:p14="http://schemas.microsoft.com/office/powerpoint/2010/main" val="355315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Investment in Rural Areas</a:t>
            </a:r>
          </a:p>
        </p:txBody>
      </p:sp>
      <p:sp>
        <p:nvSpPr>
          <p:cNvPr id="3" name="Content Placeholder 2"/>
          <p:cNvSpPr>
            <a:spLocks noGrp="1"/>
          </p:cNvSpPr>
          <p:nvPr>
            <p:ph idx="10"/>
          </p:nvPr>
        </p:nvSpPr>
        <p:spPr/>
        <p:txBody>
          <a:bodyPr/>
          <a:lstStyle/>
          <a:p>
            <a:r>
              <a:rPr lang="en-GB" sz="2400"/>
              <a:t>For decades Local Authorities have been campaigning for public and private sector investment in rural infrastructure, such as Broadband, Electricity, Highways, Bridges, Water Treatment to name a few. </a:t>
            </a:r>
          </a:p>
          <a:p>
            <a:endParaRPr lang="en-GB" sz="2400"/>
          </a:p>
          <a:p>
            <a:r>
              <a:rPr lang="en-GB" sz="2400"/>
              <a:t>Over the last few years Cumbria has secured £hundreds of millions in infrastructure investment - both through Government funding and private sector/commercial investment.</a:t>
            </a:r>
          </a:p>
          <a:p>
            <a:endParaRPr lang="en-GB" sz="2400"/>
          </a:p>
          <a:p>
            <a:r>
              <a:rPr lang="en-GB" sz="2400"/>
              <a:t>This funding and investment has been welcomed, however it now creates a new challenge of significant disruption on the rural highway network, impacting on businesses, residents and visitors. </a:t>
            </a:r>
          </a:p>
          <a:p>
            <a:endParaRPr lang="en-GB" sz="2400"/>
          </a:p>
          <a:p>
            <a:r>
              <a:rPr lang="en-GB" sz="2400"/>
              <a:t>The following slides provide some examples of the investment</a:t>
            </a:r>
          </a:p>
          <a:p>
            <a:endParaRPr lang="en-GB" sz="2400"/>
          </a:p>
          <a:p>
            <a:endParaRPr lang="en-GB" sz="2400"/>
          </a:p>
        </p:txBody>
      </p:sp>
    </p:spTree>
    <p:extLst>
      <p:ext uri="{BB962C8B-B14F-4D97-AF65-F5344CB8AC3E}">
        <p14:creationId xmlns:p14="http://schemas.microsoft.com/office/powerpoint/2010/main" val="3203312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09" y="241906"/>
            <a:ext cx="10841964" cy="526661"/>
          </a:xfrm>
        </p:spPr>
        <p:txBody>
          <a:bodyPr/>
          <a:lstStyle/>
          <a:p>
            <a:r>
              <a:rPr lang="en-GB"/>
              <a:t>Broadband Connectivity </a:t>
            </a:r>
          </a:p>
        </p:txBody>
      </p:sp>
      <p:pic>
        <p:nvPicPr>
          <p:cNvPr id="5" name="Content Placeholder 4"/>
          <p:cNvPicPr>
            <a:picLocks noGrp="1" noChangeAspect="1"/>
          </p:cNvPicPr>
          <p:nvPr>
            <p:ph idx="10"/>
          </p:nvPr>
        </p:nvPicPr>
        <p:blipFill>
          <a:blip r:embed="rId2"/>
          <a:stretch>
            <a:fillRect/>
          </a:stretch>
        </p:blipFill>
        <p:spPr>
          <a:xfrm>
            <a:off x="8369559" y="1799731"/>
            <a:ext cx="3633845" cy="2114724"/>
          </a:xfrm>
          <a:prstGeom prst="rect">
            <a:avLst/>
          </a:prstGeom>
        </p:spPr>
      </p:pic>
      <p:sp>
        <p:nvSpPr>
          <p:cNvPr id="6" name="TextBox 5"/>
          <p:cNvSpPr txBox="1"/>
          <p:nvPr/>
        </p:nvSpPr>
        <p:spPr>
          <a:xfrm>
            <a:off x="377181" y="682801"/>
            <a:ext cx="8083477" cy="6463308"/>
          </a:xfrm>
          <a:prstGeom prst="rect">
            <a:avLst/>
          </a:prstGeom>
          <a:noFill/>
        </p:spPr>
        <p:txBody>
          <a:bodyPr wrap="square" rtlCol="0">
            <a:spAutoFit/>
          </a:bodyPr>
          <a:lstStyle/>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Digital infrastructure is now recognised as the fourth utility given its importance to modern life and the connectivity it provides to services and markets. Whilst significant improvements have been made through the Connecting Cumbria programme, continuing to improve our digital connectivity will be essential over the coming years so that Cumbria does not get left behind other parts of the UK. This includes the need for investment in full fibre and mobile infrastructure to support economic growth, education and social inclusion.</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Commercial Roll out – there are many network operators provide residents and businesses access to full fibre and gigabit capable broadband services in Cumbria. </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Cumbria is the pilot area in the UK Gigabit Programme and has been allocated a budget of up to £109m to extend gigabit capable connections to some of the hardest to reach premises that won’t benefit from commercial deployments. </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Alongside wider commercial roll-out, </a:t>
            </a:r>
            <a:r>
              <a:rPr lang="en-GB" err="1">
                <a:latin typeface="Arial" panose="020B0604020202020204" pitchFamily="34" charset="0"/>
                <a:cs typeface="Arial" panose="020B0604020202020204" pitchFamily="34" charset="0"/>
              </a:rPr>
              <a:t>Fibrus</a:t>
            </a:r>
            <a:r>
              <a:rPr lang="en-GB">
                <a:latin typeface="Arial" panose="020B0604020202020204" pitchFamily="34" charset="0"/>
                <a:cs typeface="Arial" panose="020B0604020202020204" pitchFamily="34" charset="0"/>
              </a:rPr>
              <a:t> has started work to connect tens of thousands of people living and working in rural Cumbria to high-speed connectivity as part of a £108 million government UK Gigabit Programme contract. </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3537" y="97215"/>
            <a:ext cx="2559957" cy="1193363"/>
          </a:xfrm>
          <a:prstGeom prst="rect">
            <a:avLst/>
          </a:prstGeom>
        </p:spPr>
      </p:pic>
      <p:sp>
        <p:nvSpPr>
          <p:cNvPr id="11" name="Rectangle 10"/>
          <p:cNvSpPr/>
          <p:nvPr/>
        </p:nvSpPr>
        <p:spPr>
          <a:xfrm>
            <a:off x="8643537" y="4073859"/>
            <a:ext cx="2851974" cy="923330"/>
          </a:xfrm>
          <a:prstGeom prst="rect">
            <a:avLst/>
          </a:prstGeom>
        </p:spPr>
        <p:txBody>
          <a:bodyPr wrap="square">
            <a:spAutoFit/>
          </a:bodyPr>
          <a:lstStyle/>
          <a:p>
            <a:r>
              <a:rPr lang="en-GB">
                <a:solidFill>
                  <a:srgbClr val="191B36"/>
                </a:solidFill>
                <a:latin typeface="alwyn-new-rounded-web"/>
              </a:rPr>
              <a:t>Find out more about the Project Gigabit rollout at </a:t>
            </a:r>
            <a:r>
              <a:rPr lang="en-GB" u="sng">
                <a:latin typeface="alwyn-new-rounded-web"/>
                <a:hlinkClick r:id="rId4"/>
              </a:rPr>
              <a:t>www.hyperfastgb.com</a:t>
            </a:r>
            <a:r>
              <a:rPr lang="en-GB">
                <a:solidFill>
                  <a:srgbClr val="191B36"/>
                </a:solidFill>
                <a:latin typeface="alwyn-new-rounded-web"/>
              </a:rPr>
              <a:t>, </a:t>
            </a:r>
            <a:endParaRPr lang="en-GB"/>
          </a:p>
        </p:txBody>
      </p:sp>
      <p:sp>
        <p:nvSpPr>
          <p:cNvPr id="15" name="Rectangle 14"/>
          <p:cNvSpPr/>
          <p:nvPr/>
        </p:nvSpPr>
        <p:spPr>
          <a:xfrm>
            <a:off x="8514330" y="1024562"/>
            <a:ext cx="3182904" cy="923330"/>
          </a:xfrm>
          <a:prstGeom prst="rect">
            <a:avLst/>
          </a:prstGeom>
        </p:spPr>
        <p:txBody>
          <a:bodyPr wrap="square">
            <a:spAutoFit/>
          </a:bodyPr>
          <a:lstStyle/>
          <a:p>
            <a:r>
              <a:rPr lang="en-GB">
                <a:hlinkClick r:id="rId5"/>
              </a:rPr>
              <a:t>https://connectingcumbria.org.uk/home-page-2</a:t>
            </a:r>
            <a:endParaRPr lang="en-GB"/>
          </a:p>
          <a:p>
            <a:endParaRPr lang="en-GB"/>
          </a:p>
        </p:txBody>
      </p:sp>
    </p:spTree>
    <p:extLst>
      <p:ext uri="{BB962C8B-B14F-4D97-AF65-F5344CB8AC3E}">
        <p14:creationId xmlns:p14="http://schemas.microsoft.com/office/powerpoint/2010/main" val="3705159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25" y="394607"/>
            <a:ext cx="10841964" cy="526661"/>
          </a:xfrm>
        </p:spPr>
        <p:txBody>
          <a:bodyPr/>
          <a:lstStyle/>
          <a:p>
            <a:r>
              <a:rPr lang="en-GB"/>
              <a:t>Electricity North West – Resilient Network</a:t>
            </a:r>
          </a:p>
        </p:txBody>
      </p:sp>
      <p:pic>
        <p:nvPicPr>
          <p:cNvPr id="5" name="Content Placeholder 4"/>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8287636" y="103275"/>
            <a:ext cx="2705100" cy="1685925"/>
          </a:xfrm>
        </p:spPr>
      </p:pic>
      <p:sp>
        <p:nvSpPr>
          <p:cNvPr id="4" name="Footer Placeholder 3"/>
          <p:cNvSpPr>
            <a:spLocks noGrp="1"/>
          </p:cNvSpPr>
          <p:nvPr>
            <p:ph type="ftr" sz="quarter" idx="11"/>
          </p:nvPr>
        </p:nvSpPr>
        <p:spPr>
          <a:xfrm>
            <a:off x="586026" y="6131368"/>
            <a:ext cx="9188275" cy="365125"/>
          </a:xfrm>
        </p:spPr>
        <p:txBody>
          <a:bodyPr/>
          <a:lstStyle/>
          <a:p>
            <a:r>
              <a:rPr lang="en-GB" sz="1600">
                <a:hlinkClick r:id="rId4"/>
              </a:rPr>
              <a:t>https://www.enwl.co.uk</a:t>
            </a:r>
            <a:endParaRPr lang="en-GB" sz="1600"/>
          </a:p>
          <a:p>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411" y="2080532"/>
            <a:ext cx="1872048" cy="2495417"/>
          </a:xfrm>
          <a:prstGeom prst="rect">
            <a:avLst/>
          </a:prstGeom>
        </p:spPr>
      </p:pic>
      <p:sp>
        <p:nvSpPr>
          <p:cNvPr id="7" name="TextBox 6"/>
          <p:cNvSpPr txBox="1"/>
          <p:nvPr/>
        </p:nvSpPr>
        <p:spPr>
          <a:xfrm>
            <a:off x="330925" y="1141020"/>
            <a:ext cx="7956711" cy="4801314"/>
          </a:xfrm>
          <a:prstGeom prst="rect">
            <a:avLst/>
          </a:prstGeom>
          <a:noFill/>
        </p:spPr>
        <p:txBody>
          <a:bodyPr wrap="square" rtlCol="0">
            <a:spAutoFit/>
          </a:bodyPr>
          <a:lstStyle/>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Electricity North West is two years into a record £2b five-year investment programme, and its latest plan sets out the need for an additional £200m investment over the next three years.</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Storm Arwen investment – following Storm Arwen Electricity North West will spend an extra £40 million over four years across six projects to make the power network more reliable during bad weather in some of the region's most remote areas, including Cumbria.</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Electricity North West is embarking on the largest ever investment in the North West's power network, including the £40m Cumbria ring project. It is their biggest ever investment in Cumbria and will see the replacement of 154km of 132kV overhead line on the Cumbria Ring.</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Electricity North West is investing £500,000 to upgrade the power network which supplies electricity to more than 4,000 customers in Ambleside, Cumbria.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6541" y="5609788"/>
            <a:ext cx="4005740" cy="1043161"/>
          </a:xfrm>
          <a:prstGeom prst="rect">
            <a:avLst/>
          </a:prstGeom>
        </p:spPr>
      </p:pic>
    </p:spTree>
    <p:extLst>
      <p:ext uri="{BB962C8B-B14F-4D97-AF65-F5344CB8AC3E}">
        <p14:creationId xmlns:p14="http://schemas.microsoft.com/office/powerpoint/2010/main" val="136543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United Utilities</a:t>
            </a:r>
          </a:p>
        </p:txBody>
      </p:sp>
      <p:sp>
        <p:nvSpPr>
          <p:cNvPr id="3" name="Content Placeholder 2"/>
          <p:cNvSpPr>
            <a:spLocks noGrp="1"/>
          </p:cNvSpPr>
          <p:nvPr>
            <p:ph idx="10"/>
          </p:nvPr>
        </p:nvSpPr>
        <p:spPr>
          <a:xfrm>
            <a:off x="596660" y="1219722"/>
            <a:ext cx="6910128" cy="4564465"/>
          </a:xfrm>
        </p:spPr>
        <p:txBody>
          <a:bodyPr/>
          <a:lstStyle/>
          <a:p>
            <a:r>
              <a:rPr lang="en-GB" sz="2000">
                <a:solidFill>
                  <a:srgbClr val="000000"/>
                </a:solidFill>
              </a:rPr>
              <a:t>A £1.5 billion programme of accelerated investment which United Utilities is starting over the next two years, aimed at creating cleaner rivers and lakes and more reliable water supplies</a:t>
            </a:r>
          </a:p>
          <a:p>
            <a:r>
              <a:rPr lang="en-GB" sz="2000">
                <a:solidFill>
                  <a:srgbClr val="000000"/>
                </a:solidFill>
              </a:rPr>
              <a:t>A multi-million pound package of investment at four sites around the lake Windermere: Hawkshead, Near </a:t>
            </a:r>
            <a:r>
              <a:rPr lang="en-GB" sz="2000" err="1">
                <a:solidFill>
                  <a:srgbClr val="000000"/>
                </a:solidFill>
              </a:rPr>
              <a:t>Sawrey</a:t>
            </a:r>
            <a:r>
              <a:rPr lang="en-GB" sz="2000">
                <a:solidFill>
                  <a:srgbClr val="000000"/>
                </a:solidFill>
              </a:rPr>
              <a:t>, </a:t>
            </a:r>
            <a:r>
              <a:rPr lang="en-GB" sz="2000" err="1">
                <a:solidFill>
                  <a:srgbClr val="000000"/>
                </a:solidFill>
              </a:rPr>
              <a:t>Elterwater</a:t>
            </a:r>
            <a:r>
              <a:rPr lang="en-GB" sz="2000">
                <a:solidFill>
                  <a:srgbClr val="000000"/>
                </a:solidFill>
              </a:rPr>
              <a:t> and Ambleside.</a:t>
            </a:r>
          </a:p>
          <a:p>
            <a:r>
              <a:rPr lang="en-GB" sz="2000">
                <a:solidFill>
                  <a:srgbClr val="000000"/>
                </a:solidFill>
              </a:rPr>
              <a:t>Funding for upgrades to the Coniston WwTW</a:t>
            </a:r>
          </a:p>
          <a:p>
            <a:r>
              <a:rPr lang="en-GB" sz="2000">
                <a:solidFill>
                  <a:srgbClr val="000000"/>
                </a:solidFill>
              </a:rPr>
              <a:t>Strategic drainage plans and investment, including on highways to reduce the risk of flooding and better surface water management. </a:t>
            </a:r>
          </a:p>
          <a:p>
            <a:r>
              <a:rPr lang="en-GB" sz="2000">
                <a:solidFill>
                  <a:srgbClr val="000000"/>
                </a:solidFill>
              </a:rPr>
              <a:t>New water supplies to properties – businesses and residents</a:t>
            </a:r>
          </a:p>
          <a:p>
            <a:r>
              <a:rPr lang="en-GB" sz="2000">
                <a:solidFill>
                  <a:srgbClr val="000000"/>
                </a:solidFill>
              </a:rPr>
              <a:t>Repair and maintenance of the water mains and drains</a:t>
            </a:r>
          </a:p>
          <a:p>
            <a:endParaRPr lang="en-GB" sz="2000">
              <a:solidFill>
                <a:srgbClr val="000000"/>
              </a:solidFill>
              <a:latin typeface="Circular-Book"/>
            </a:endParaRPr>
          </a:p>
          <a:p>
            <a:endParaRPr lang="en-GB" sz="2000">
              <a:solidFill>
                <a:srgbClr val="000000"/>
              </a:solidFill>
              <a:latin typeface="Circular-Book"/>
            </a:endParaRPr>
          </a:p>
          <a:p>
            <a:endParaRPr lang="en-GB" sz="2000">
              <a:solidFill>
                <a:srgbClr val="000000"/>
              </a:solidFill>
              <a:latin typeface="Circular-Book"/>
            </a:endParaRPr>
          </a:p>
          <a:p>
            <a:endParaRPr lang="en-GB" sz="2000">
              <a:solidFill>
                <a:srgbClr val="000000"/>
              </a:solidFill>
              <a:latin typeface="Circular-Book"/>
            </a:endParaRPr>
          </a:p>
          <a:p>
            <a:endParaRPr lang="en-GB">
              <a:solidFill>
                <a:srgbClr val="000000"/>
              </a:solidFill>
              <a:latin typeface="Circular-Book"/>
            </a:endParaRPr>
          </a:p>
          <a:p>
            <a:endParaRPr lang="en-GB"/>
          </a:p>
        </p:txBody>
      </p:sp>
      <p:sp>
        <p:nvSpPr>
          <p:cNvPr id="5" name="Rectangle 4"/>
          <p:cNvSpPr/>
          <p:nvPr/>
        </p:nvSpPr>
        <p:spPr>
          <a:xfrm>
            <a:off x="498660" y="5972765"/>
            <a:ext cx="9570719" cy="646331"/>
          </a:xfrm>
          <a:prstGeom prst="rect">
            <a:avLst/>
          </a:prstGeom>
        </p:spPr>
        <p:txBody>
          <a:bodyPr wrap="square">
            <a:spAutoFit/>
          </a:bodyPr>
          <a:lstStyle/>
          <a:p>
            <a:r>
              <a:rPr lang="en-GB">
                <a:hlinkClick r:id="rId2"/>
              </a:rPr>
              <a:t>https://www.unitedutilities.com/globalassets/documents/pdf/windermere-booklet.pdf</a:t>
            </a:r>
            <a:endParaRPr lang="en-GB"/>
          </a:p>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4092" y="674677"/>
            <a:ext cx="3312522" cy="1090090"/>
          </a:xfrm>
          <a:prstGeom prst="rect">
            <a:avLst/>
          </a:prstGeom>
        </p:spPr>
      </p:pic>
      <p:pic>
        <p:nvPicPr>
          <p:cNvPr id="7" name="Picture 6"/>
          <p:cNvPicPr>
            <a:picLocks noChangeAspect="1"/>
          </p:cNvPicPr>
          <p:nvPr/>
        </p:nvPicPr>
        <p:blipFill>
          <a:blip r:embed="rId4"/>
          <a:stretch>
            <a:fillRect/>
          </a:stretch>
        </p:blipFill>
        <p:spPr>
          <a:xfrm>
            <a:off x="7389215" y="2220685"/>
            <a:ext cx="4722449" cy="2238155"/>
          </a:xfrm>
          <a:prstGeom prst="rect">
            <a:avLst/>
          </a:prstGeom>
        </p:spPr>
      </p:pic>
    </p:spTree>
    <p:extLst>
      <p:ext uri="{BB962C8B-B14F-4D97-AF65-F5344CB8AC3E}">
        <p14:creationId xmlns:p14="http://schemas.microsoft.com/office/powerpoint/2010/main" val="1589526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Gas </a:t>
            </a:r>
          </a:p>
        </p:txBody>
      </p:sp>
      <p:pic>
        <p:nvPicPr>
          <p:cNvPr id="5" name="Content Placeholder 4"/>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8695423" y="1477223"/>
            <a:ext cx="3064855" cy="1862325"/>
          </a:xfrm>
        </p:spPr>
      </p:pic>
      <p:sp>
        <p:nvSpPr>
          <p:cNvPr id="4" name="Footer Placeholder 3"/>
          <p:cNvSpPr>
            <a:spLocks noGrp="1"/>
          </p:cNvSpPr>
          <p:nvPr>
            <p:ph type="ftr" sz="quarter" idx="11"/>
          </p:nvPr>
        </p:nvSpPr>
        <p:spPr/>
        <p:txBody>
          <a:bodyPr/>
          <a:lstStyle/>
          <a:p>
            <a:r>
              <a:rPr lang="en-US">
                <a:hlinkClick r:id="rId3"/>
              </a:rPr>
              <a:t>https://cadentgas.com/</a:t>
            </a:r>
            <a:endParaRPr lang="en-US"/>
          </a:p>
          <a:p>
            <a:endParaRPr lang="en-US"/>
          </a:p>
        </p:txBody>
      </p:sp>
      <p:sp>
        <p:nvSpPr>
          <p:cNvPr id="6" name="TextBox 5"/>
          <p:cNvSpPr txBox="1"/>
          <p:nvPr/>
        </p:nvSpPr>
        <p:spPr>
          <a:xfrm>
            <a:off x="596659" y="1031144"/>
            <a:ext cx="7911237" cy="4708981"/>
          </a:xfrm>
          <a:prstGeom prst="rect">
            <a:avLst/>
          </a:prstGeom>
          <a:noFill/>
        </p:spPr>
        <p:txBody>
          <a:bodyPr wrap="square" rtlCol="0">
            <a:spAutoFit/>
          </a:bodyPr>
          <a:lstStyle/>
          <a:p>
            <a:pPr marL="285750" indent="-285750">
              <a:buFont typeface="Arial" panose="020B0604020202020204" pitchFamily="34" charset="0"/>
              <a:buChar char="•"/>
            </a:pPr>
            <a:r>
              <a:rPr lang="en-GB" sz="2000">
                <a:solidFill>
                  <a:srgbClr val="373A36"/>
                </a:solidFill>
                <a:latin typeface="Arial" panose="020B0604020202020204" pitchFamily="34" charset="0"/>
                <a:cs typeface="Arial" panose="020B0604020202020204" pitchFamily="34" charset="0"/>
              </a:rPr>
              <a:t>£80m investment 24/25 to modernise the North West gas network. </a:t>
            </a:r>
          </a:p>
          <a:p>
            <a:pPr marL="285750" indent="-285750">
              <a:buFont typeface="Arial" panose="020B0604020202020204" pitchFamily="34" charset="0"/>
              <a:buChar char="•"/>
            </a:pPr>
            <a:endParaRPr lang="en-GB" sz="2000">
              <a:solidFill>
                <a:srgbClr val="373A3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a:solidFill>
                  <a:srgbClr val="373A36"/>
                </a:solidFill>
                <a:latin typeface="Arial" panose="020B0604020202020204" pitchFamily="34" charset="0"/>
                <a:cs typeface="Arial" panose="020B0604020202020204" pitchFamily="34" charset="0"/>
              </a:rPr>
              <a:t>Older assets is reaching end of safe working life, increasing disruption repairing faults.</a:t>
            </a:r>
          </a:p>
          <a:p>
            <a:pPr marL="285750" indent="-285750">
              <a:buFont typeface="Arial" panose="020B0604020202020204" pitchFamily="34" charset="0"/>
              <a:buChar char="•"/>
            </a:pPr>
            <a:endParaRPr lang="en-GB" sz="2000" i="0">
              <a:solidFill>
                <a:srgbClr val="373A36"/>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a:solidFill>
                  <a:srgbClr val="373A36"/>
                </a:solidFill>
                <a:latin typeface="Arial" panose="020B0604020202020204" pitchFamily="34" charset="0"/>
                <a:cs typeface="Arial" panose="020B0604020202020204" pitchFamily="34" charset="0"/>
              </a:rPr>
              <a:t>Cadent, which manages the region’s gas network, will modernise around 420,000 metres of its North West pipeline over the 12 months to 31st March 2025.</a:t>
            </a:r>
          </a:p>
          <a:p>
            <a:pPr marL="285750" indent="-285750">
              <a:buFont typeface="Arial" panose="020B0604020202020204" pitchFamily="34" charset="0"/>
              <a:buChar char="•"/>
            </a:pPr>
            <a:endParaRPr lang="en-GB" sz="2000">
              <a:solidFill>
                <a:srgbClr val="373A3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a:solidFill>
                  <a:srgbClr val="373A36"/>
                </a:solidFill>
                <a:latin typeface="Arial" panose="020B0604020202020204" pitchFamily="34" charset="0"/>
                <a:cs typeface="Arial" panose="020B0604020202020204" pitchFamily="34" charset="0"/>
              </a:rPr>
              <a:t>Replacing and upgrading vital pipes to plastic to ensure a long-term safe network, as well as remain on track to replace fossil gas with greener alternatives, such as </a:t>
            </a:r>
            <a:r>
              <a:rPr lang="en-GB" sz="2000" err="1">
                <a:solidFill>
                  <a:srgbClr val="373A36"/>
                </a:solidFill>
                <a:latin typeface="Arial" panose="020B0604020202020204" pitchFamily="34" charset="0"/>
                <a:cs typeface="Arial" panose="020B0604020202020204" pitchFamily="34" charset="0"/>
              </a:rPr>
              <a:t>biomethane</a:t>
            </a:r>
            <a:r>
              <a:rPr lang="en-GB" sz="2000">
                <a:solidFill>
                  <a:srgbClr val="373A36"/>
                </a:solidFill>
                <a:latin typeface="Arial" panose="020B0604020202020204" pitchFamily="34" charset="0"/>
                <a:cs typeface="Arial" panose="020B0604020202020204" pitchFamily="34" charset="0"/>
              </a:rPr>
              <a:t> and hydrogen.</a:t>
            </a:r>
          </a:p>
          <a:p>
            <a:pPr marL="285750" indent="-285750">
              <a:buFont typeface="Arial" panose="020B0604020202020204" pitchFamily="34" charset="0"/>
              <a:buChar char="•"/>
            </a:pPr>
            <a:endParaRPr lang="en-GB" sz="2000">
              <a:solidFill>
                <a:srgbClr val="373A3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a:solidFill>
                  <a:srgbClr val="373A36"/>
                </a:solidFill>
                <a:latin typeface="Arial" panose="020B0604020202020204" pitchFamily="34" charset="0"/>
                <a:cs typeface="Arial" panose="020B0604020202020204" pitchFamily="34" charset="0"/>
              </a:rPr>
              <a:t>This change is essential to achieve local plans for meeting energy demands in Cumbria.</a:t>
            </a:r>
            <a:endParaRPr lang="en-GB" sz="2000" i="0">
              <a:solidFill>
                <a:srgbClr val="373A3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477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Highways Investment</a:t>
            </a:r>
          </a:p>
        </p:txBody>
      </p:sp>
      <p:pic>
        <p:nvPicPr>
          <p:cNvPr id="5" name="Content Placeholder 4"/>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7248753" y="1031144"/>
            <a:ext cx="4504856" cy="1447361"/>
          </a:xfrm>
        </p:spPr>
      </p:pic>
      <p:sp>
        <p:nvSpPr>
          <p:cNvPr id="6" name="TextBox 5"/>
          <p:cNvSpPr txBox="1"/>
          <p:nvPr/>
        </p:nvSpPr>
        <p:spPr>
          <a:xfrm>
            <a:off x="705394" y="1254034"/>
            <a:ext cx="6212764" cy="523220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highway network in Westmorland and Furness is an ageing asset and is affected by extreme weather events, which are becoming more regular.</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Westmorland and Furness circa investment in 25/26</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Nationally more roads are falling into disrepair despite an increase in road surfacing this year compared to last.</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Try to avoid working on the network during school holidays in popular tourist areas. Not always possible!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297" y="3429000"/>
            <a:ext cx="3140614" cy="2089936"/>
          </a:xfrm>
          <a:prstGeom prst="rect">
            <a:avLst/>
          </a:prstGeom>
        </p:spPr>
      </p:pic>
    </p:spTree>
    <p:extLst>
      <p:ext uri="{BB962C8B-B14F-4D97-AF65-F5344CB8AC3E}">
        <p14:creationId xmlns:p14="http://schemas.microsoft.com/office/powerpoint/2010/main" val="4042089397"/>
      </p:ext>
    </p:extLst>
  </p:cSld>
  <p:clrMapOvr>
    <a:masterClrMapping/>
  </p:clrMapOvr>
</p:sld>
</file>

<file path=ppt/theme/theme1.xml><?xml version="1.0" encoding="utf-8"?>
<a:theme xmlns:a="http://schemas.openxmlformats.org/drawingml/2006/main" name="Office Theme">
  <a:themeElements>
    <a:clrScheme name="W&amp;FC colours">
      <a:dk1>
        <a:srgbClr val="35343E"/>
      </a:dk1>
      <a:lt1>
        <a:srgbClr val="F7F7F8"/>
      </a:lt1>
      <a:dk2>
        <a:srgbClr val="5C6072"/>
      </a:dk2>
      <a:lt2>
        <a:srgbClr val="FFFFFF"/>
      </a:lt2>
      <a:accent1>
        <a:srgbClr val="26A699"/>
      </a:accent1>
      <a:accent2>
        <a:srgbClr val="F4B61A"/>
      </a:accent2>
      <a:accent3>
        <a:srgbClr val="A5A5A5"/>
      </a:accent3>
      <a:accent4>
        <a:srgbClr val="E56D25"/>
      </a:accent4>
      <a:accent5>
        <a:srgbClr val="3083C5"/>
      </a:accent5>
      <a:accent6>
        <a:srgbClr val="D84D94"/>
      </a:accent6>
      <a:hlink>
        <a:srgbClr val="21A699"/>
      </a:hlink>
      <a:folHlink>
        <a:srgbClr val="1F84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CF9F688-B2A5-473F-8F3B-56314AE4B0DB}" vid="{CAF3A944-CC03-409F-9245-0567AAEE03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d5aabf-ece3-433b-aade-9b8f6bbef630" xsi:nil="true"/>
    <lcf76f155ced4ddcb4097134ff3c332f xmlns="c4a1755f-9a5f-40cd-85b1-02f35a82a43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52F06A0187F94588D15B6EEAB06CCB" ma:contentTypeVersion="15" ma:contentTypeDescription="Create a new document." ma:contentTypeScope="" ma:versionID="d9d37522570a56779a297286409f02c7">
  <xsd:schema xmlns:xsd="http://www.w3.org/2001/XMLSchema" xmlns:xs="http://www.w3.org/2001/XMLSchema" xmlns:p="http://schemas.microsoft.com/office/2006/metadata/properties" xmlns:ns2="c4a1755f-9a5f-40cd-85b1-02f35a82a430" xmlns:ns3="5cd5aabf-ece3-433b-aade-9b8f6bbef630" targetNamespace="http://schemas.microsoft.com/office/2006/metadata/properties" ma:root="true" ma:fieldsID="f490632f90b763a049a40aaf43b42984" ns2:_="" ns3:_="">
    <xsd:import namespace="c4a1755f-9a5f-40cd-85b1-02f35a82a430"/>
    <xsd:import namespace="5cd5aabf-ece3-433b-aade-9b8f6bbef63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a1755f-9a5f-40cd-85b1-02f35a82a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7f7c277-ca9a-4d57-b418-f15995160e0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5aabf-ece3-433b-aade-9b8f6bbef63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8598fe6-1514-45a8-b0af-abe59b94974f}" ma:internalName="TaxCatchAll" ma:showField="CatchAllData" ma:web="5cd5aabf-ece3-433b-aade-9b8f6bbef6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65AA49-6E70-400C-9463-107BA6D703C3}">
  <ds:schemaRefs>
    <ds:schemaRef ds:uri="http://schemas.microsoft.com/office/2006/documentManagement/types"/>
    <ds:schemaRef ds:uri="5cd5aabf-ece3-433b-aade-9b8f6bbef630"/>
    <ds:schemaRef ds:uri="http://purl.org/dc/terms/"/>
    <ds:schemaRef ds:uri="http://purl.org/dc/dcmitype/"/>
    <ds:schemaRef ds:uri="c4a1755f-9a5f-40cd-85b1-02f35a82a430"/>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374D959-2F60-4C50-A82E-FDF12BD5245F}">
  <ds:schemaRefs>
    <ds:schemaRef ds:uri="5cd5aabf-ece3-433b-aade-9b8f6bbef630"/>
    <ds:schemaRef ds:uri="c4a1755f-9a5f-40cd-85b1-02f35a82a4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AE19DD-88CE-4CD5-A3D5-0475EB5F7E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W&amp;FC PP 16-9 (1)</Template>
  <TotalTime>10</TotalTime>
  <Words>3200</Words>
  <Application>Microsoft Office PowerPoint</Application>
  <PresentationFormat>Widescreen</PresentationFormat>
  <Paragraphs>236</Paragraphs>
  <Slides>30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alwyn-new-rounded-web</vt:lpstr>
      <vt:lpstr>Arial</vt:lpstr>
      <vt:lpstr>Calibri</vt:lpstr>
      <vt:lpstr>Circular-Book</vt:lpstr>
      <vt:lpstr>Source Sans Pro</vt:lpstr>
      <vt:lpstr>Times New Roman</vt:lpstr>
      <vt:lpstr>Office Theme</vt:lpstr>
      <vt:lpstr>Infrastructure Investment –Streetworks and Permitting</vt:lpstr>
      <vt:lpstr>Purpose</vt:lpstr>
      <vt:lpstr>PowerPoint Presentation</vt:lpstr>
      <vt:lpstr>Investment in Rural Areas</vt:lpstr>
      <vt:lpstr>Broadband Connectivity </vt:lpstr>
      <vt:lpstr>Electricity North West – Resilient Network</vt:lpstr>
      <vt:lpstr>United Utilities</vt:lpstr>
      <vt:lpstr>Gas </vt:lpstr>
      <vt:lpstr>Highways Investment</vt:lpstr>
      <vt:lpstr>Emergency or Urgent Activity</vt:lpstr>
      <vt:lpstr>What does this mean?</vt:lpstr>
      <vt:lpstr>PowerPoint Presentation</vt:lpstr>
      <vt:lpstr>PowerPoint Presentation</vt:lpstr>
      <vt:lpstr>Permits Scheme</vt:lpstr>
      <vt:lpstr>Objectives of Streetworks and the Permit Scheme</vt:lpstr>
      <vt:lpstr>What does the permit scheme allow?</vt:lpstr>
      <vt:lpstr>Compliance inspections, Cat A (in progress works)</vt:lpstr>
      <vt:lpstr>Compliance, post works reinstatement:  Cat B (within 6 months of reinstatement)   Cat C (months 22,23 &amp; 24 or 34,35 &amp; 36 for deeper excavations)</vt:lpstr>
      <vt:lpstr>Numbers – permits &amp; TTROs</vt:lpstr>
      <vt:lpstr>Details on inspections and or FPNs</vt:lpstr>
      <vt:lpstr>Can the Council insist on joined up working? </vt:lpstr>
      <vt:lpstr>PowerPoint Presentation</vt:lpstr>
      <vt:lpstr>Road works live map</vt:lpstr>
      <vt:lpstr>PowerPoint Presentation</vt:lpstr>
      <vt:lpstr>Why does the council allow utilities to dig up the roads so often and during school holidays?</vt:lpstr>
      <vt:lpstr>Why doesn't the council tell Members and residents their road is about to be dug up? </vt:lpstr>
      <vt:lpstr>Why do the works take longer than planned? </vt:lpstr>
      <vt:lpstr>Why are there works but nothing happening on site?</vt:lpstr>
      <vt:lpstr>Why do they take less time than planned?</vt:lpstr>
      <vt:lpstr>Questions </vt:lpstr>
    </vt:vector>
  </TitlesOfParts>
  <Company>Cumbria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presentation title across two lines</dc:title>
  <dc:creator>Younger, Helen</dc:creator>
  <cp:lastModifiedBy>Finch, Stephen</cp:lastModifiedBy>
  <cp:revision>44</cp:revision>
  <dcterms:created xsi:type="dcterms:W3CDTF">2023-06-30T08:42:03Z</dcterms:created>
  <dcterms:modified xsi:type="dcterms:W3CDTF">2025-05-06T08:56:14Z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0x010100D752F06A0187F94588D15B6EEAB06CCB</vt:lpwstr>
  </property>
</Properties>
</file>